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4" r:id="rId3"/>
    <p:sldId id="265" r:id="rId4"/>
    <p:sldId id="270" r:id="rId5"/>
    <p:sldId id="271" r:id="rId6"/>
    <p:sldId id="272" r:id="rId7"/>
    <p:sldId id="257" r:id="rId8"/>
    <p:sldId id="262" r:id="rId9"/>
    <p:sldId id="276" r:id="rId10"/>
    <p:sldId id="267" r:id="rId11"/>
    <p:sldId id="258" r:id="rId12"/>
    <p:sldId id="261" r:id="rId13"/>
    <p:sldId id="273" r:id="rId14"/>
    <p:sldId id="274" r:id="rId15"/>
    <p:sldId id="275" r:id="rId16"/>
    <p:sldId id="260" r:id="rId17"/>
    <p:sldId id="263"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2" autoAdjust="0"/>
    <p:restoredTop sz="94660"/>
  </p:normalViewPr>
  <p:slideViewPr>
    <p:cSldViewPr snapToGrid="0">
      <p:cViewPr varScale="1">
        <p:scale>
          <a:sx n="78" d="100"/>
          <a:sy n="78" d="100"/>
        </p:scale>
        <p:origin x="18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ECF0-D7D0-4275-A70C-BEF323EFC4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14FA56-127F-4E27-A23F-A5B5734F1A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8D602F-E08F-49EE-A6FA-002DF6C84361}"/>
              </a:ext>
            </a:extLst>
          </p:cNvPr>
          <p:cNvSpPr>
            <a:spLocks noGrp="1"/>
          </p:cNvSpPr>
          <p:nvPr>
            <p:ph type="dt" sz="half" idx="10"/>
          </p:nvPr>
        </p:nvSpPr>
        <p:spPr/>
        <p:txBody>
          <a:bodyPr/>
          <a:lstStyle/>
          <a:p>
            <a:fld id="{F39FD9DC-4829-4C3C-99F1-4E9DFE37C998}" type="datetimeFigureOut">
              <a:rPr lang="en-US" smtClean="0"/>
              <a:t>9/12/2018</a:t>
            </a:fld>
            <a:endParaRPr lang="en-US"/>
          </a:p>
        </p:txBody>
      </p:sp>
      <p:sp>
        <p:nvSpPr>
          <p:cNvPr id="5" name="Footer Placeholder 4">
            <a:extLst>
              <a:ext uri="{FF2B5EF4-FFF2-40B4-BE49-F238E27FC236}">
                <a16:creationId xmlns:a16="http://schemas.microsoft.com/office/drawing/2014/main" id="{2F592C51-F660-4479-AC36-3FD2987E0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41F7F0-2373-4238-8114-40DA9FEF0CBB}"/>
              </a:ext>
            </a:extLst>
          </p:cNvPr>
          <p:cNvSpPr>
            <a:spLocks noGrp="1"/>
          </p:cNvSpPr>
          <p:nvPr>
            <p:ph type="sldNum" sz="quarter" idx="12"/>
          </p:nvPr>
        </p:nvSpPr>
        <p:spPr/>
        <p:txBody>
          <a:bodyPr/>
          <a:lstStyle/>
          <a:p>
            <a:fld id="{25087EF6-B1C9-4384-A6FC-3DEA7C3B8AF6}" type="slidenum">
              <a:rPr lang="en-US" smtClean="0"/>
              <a:t>‹#›</a:t>
            </a:fld>
            <a:endParaRPr lang="en-US"/>
          </a:p>
        </p:txBody>
      </p:sp>
    </p:spTree>
    <p:extLst>
      <p:ext uri="{BB962C8B-B14F-4D97-AF65-F5344CB8AC3E}">
        <p14:creationId xmlns:p14="http://schemas.microsoft.com/office/powerpoint/2010/main" val="1036149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B5800-D071-47DB-8119-E3660E4EA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433260-1A63-4320-A15D-D896809F78F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4E218-608F-43AA-83AF-5DB56070F46E}"/>
              </a:ext>
            </a:extLst>
          </p:cNvPr>
          <p:cNvSpPr>
            <a:spLocks noGrp="1"/>
          </p:cNvSpPr>
          <p:nvPr>
            <p:ph type="dt" sz="half" idx="10"/>
          </p:nvPr>
        </p:nvSpPr>
        <p:spPr/>
        <p:txBody>
          <a:bodyPr/>
          <a:lstStyle/>
          <a:p>
            <a:fld id="{F39FD9DC-4829-4C3C-99F1-4E9DFE37C998}" type="datetimeFigureOut">
              <a:rPr lang="en-US" smtClean="0"/>
              <a:t>9/12/2018</a:t>
            </a:fld>
            <a:endParaRPr lang="en-US"/>
          </a:p>
        </p:txBody>
      </p:sp>
      <p:sp>
        <p:nvSpPr>
          <p:cNvPr id="5" name="Footer Placeholder 4">
            <a:extLst>
              <a:ext uri="{FF2B5EF4-FFF2-40B4-BE49-F238E27FC236}">
                <a16:creationId xmlns:a16="http://schemas.microsoft.com/office/drawing/2014/main" id="{B786E9B5-E5C2-475E-842D-C0C903FE8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76E9B-CF48-4DEC-9D74-0F785B5B3ADB}"/>
              </a:ext>
            </a:extLst>
          </p:cNvPr>
          <p:cNvSpPr>
            <a:spLocks noGrp="1"/>
          </p:cNvSpPr>
          <p:nvPr>
            <p:ph type="sldNum" sz="quarter" idx="12"/>
          </p:nvPr>
        </p:nvSpPr>
        <p:spPr/>
        <p:txBody>
          <a:bodyPr/>
          <a:lstStyle/>
          <a:p>
            <a:fld id="{25087EF6-B1C9-4384-A6FC-3DEA7C3B8AF6}" type="slidenum">
              <a:rPr lang="en-US" smtClean="0"/>
              <a:t>‹#›</a:t>
            </a:fld>
            <a:endParaRPr lang="en-US"/>
          </a:p>
        </p:txBody>
      </p:sp>
    </p:spTree>
    <p:extLst>
      <p:ext uri="{BB962C8B-B14F-4D97-AF65-F5344CB8AC3E}">
        <p14:creationId xmlns:p14="http://schemas.microsoft.com/office/powerpoint/2010/main" val="4169385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FF0FFC-3F33-41FD-99A4-DC01EB5CC9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59FB2-B603-467B-A469-1D9656EE7DA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91E1B-868D-4F73-9BFA-93CE9F9A46E0}"/>
              </a:ext>
            </a:extLst>
          </p:cNvPr>
          <p:cNvSpPr>
            <a:spLocks noGrp="1"/>
          </p:cNvSpPr>
          <p:nvPr>
            <p:ph type="dt" sz="half" idx="10"/>
          </p:nvPr>
        </p:nvSpPr>
        <p:spPr/>
        <p:txBody>
          <a:bodyPr/>
          <a:lstStyle/>
          <a:p>
            <a:fld id="{F39FD9DC-4829-4C3C-99F1-4E9DFE37C998}" type="datetimeFigureOut">
              <a:rPr lang="en-US" smtClean="0"/>
              <a:t>9/12/2018</a:t>
            </a:fld>
            <a:endParaRPr lang="en-US"/>
          </a:p>
        </p:txBody>
      </p:sp>
      <p:sp>
        <p:nvSpPr>
          <p:cNvPr id="5" name="Footer Placeholder 4">
            <a:extLst>
              <a:ext uri="{FF2B5EF4-FFF2-40B4-BE49-F238E27FC236}">
                <a16:creationId xmlns:a16="http://schemas.microsoft.com/office/drawing/2014/main" id="{B805157B-A7E9-4CCD-BB86-7DCE9BBA0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59BB0-8C95-46C3-AAF9-F4663557FF76}"/>
              </a:ext>
            </a:extLst>
          </p:cNvPr>
          <p:cNvSpPr>
            <a:spLocks noGrp="1"/>
          </p:cNvSpPr>
          <p:nvPr>
            <p:ph type="sldNum" sz="quarter" idx="12"/>
          </p:nvPr>
        </p:nvSpPr>
        <p:spPr/>
        <p:txBody>
          <a:bodyPr/>
          <a:lstStyle/>
          <a:p>
            <a:fld id="{25087EF6-B1C9-4384-A6FC-3DEA7C3B8AF6}" type="slidenum">
              <a:rPr lang="en-US" smtClean="0"/>
              <a:t>‹#›</a:t>
            </a:fld>
            <a:endParaRPr lang="en-US"/>
          </a:p>
        </p:txBody>
      </p:sp>
    </p:spTree>
    <p:extLst>
      <p:ext uri="{BB962C8B-B14F-4D97-AF65-F5344CB8AC3E}">
        <p14:creationId xmlns:p14="http://schemas.microsoft.com/office/powerpoint/2010/main" val="211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2FD76-D29B-4919-AC47-0A4CDFB00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423F72-E12E-4A7D-AED7-F8FCB7467E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C2E347-4E17-4B83-AE2C-F833CC6F8B77}"/>
              </a:ext>
            </a:extLst>
          </p:cNvPr>
          <p:cNvSpPr>
            <a:spLocks noGrp="1"/>
          </p:cNvSpPr>
          <p:nvPr>
            <p:ph type="dt" sz="half" idx="10"/>
          </p:nvPr>
        </p:nvSpPr>
        <p:spPr/>
        <p:txBody>
          <a:bodyPr/>
          <a:lstStyle/>
          <a:p>
            <a:fld id="{F39FD9DC-4829-4C3C-99F1-4E9DFE37C998}" type="datetimeFigureOut">
              <a:rPr lang="en-US" smtClean="0"/>
              <a:t>9/12/2018</a:t>
            </a:fld>
            <a:endParaRPr lang="en-US"/>
          </a:p>
        </p:txBody>
      </p:sp>
      <p:sp>
        <p:nvSpPr>
          <p:cNvPr id="5" name="Footer Placeholder 4">
            <a:extLst>
              <a:ext uri="{FF2B5EF4-FFF2-40B4-BE49-F238E27FC236}">
                <a16:creationId xmlns:a16="http://schemas.microsoft.com/office/drawing/2014/main" id="{49E68CF7-F476-44D9-A78C-4C16303153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B04EE-E69E-499D-B461-BC0EC4C8FE00}"/>
              </a:ext>
            </a:extLst>
          </p:cNvPr>
          <p:cNvSpPr>
            <a:spLocks noGrp="1"/>
          </p:cNvSpPr>
          <p:nvPr>
            <p:ph type="sldNum" sz="quarter" idx="12"/>
          </p:nvPr>
        </p:nvSpPr>
        <p:spPr/>
        <p:txBody>
          <a:bodyPr/>
          <a:lstStyle/>
          <a:p>
            <a:fld id="{25087EF6-B1C9-4384-A6FC-3DEA7C3B8AF6}" type="slidenum">
              <a:rPr lang="en-US" smtClean="0"/>
              <a:t>‹#›</a:t>
            </a:fld>
            <a:endParaRPr lang="en-US"/>
          </a:p>
        </p:txBody>
      </p:sp>
    </p:spTree>
    <p:extLst>
      <p:ext uri="{BB962C8B-B14F-4D97-AF65-F5344CB8AC3E}">
        <p14:creationId xmlns:p14="http://schemas.microsoft.com/office/powerpoint/2010/main" val="3611919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C8FC-8088-4CDC-8437-11403E333E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E2C4F2-9541-4B9E-BFF4-A8E9AB202F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D2E91F-305B-41B8-9240-627D4E47B180}"/>
              </a:ext>
            </a:extLst>
          </p:cNvPr>
          <p:cNvSpPr>
            <a:spLocks noGrp="1"/>
          </p:cNvSpPr>
          <p:nvPr>
            <p:ph type="dt" sz="half" idx="10"/>
          </p:nvPr>
        </p:nvSpPr>
        <p:spPr/>
        <p:txBody>
          <a:bodyPr/>
          <a:lstStyle/>
          <a:p>
            <a:fld id="{F39FD9DC-4829-4C3C-99F1-4E9DFE37C998}" type="datetimeFigureOut">
              <a:rPr lang="en-US" smtClean="0"/>
              <a:t>9/12/2018</a:t>
            </a:fld>
            <a:endParaRPr lang="en-US"/>
          </a:p>
        </p:txBody>
      </p:sp>
      <p:sp>
        <p:nvSpPr>
          <p:cNvPr id="5" name="Footer Placeholder 4">
            <a:extLst>
              <a:ext uri="{FF2B5EF4-FFF2-40B4-BE49-F238E27FC236}">
                <a16:creationId xmlns:a16="http://schemas.microsoft.com/office/drawing/2014/main" id="{17004B6E-6915-479D-A459-1F85BDCFA5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E5887-B14C-4374-93D1-BC6CC95F7FCF}"/>
              </a:ext>
            </a:extLst>
          </p:cNvPr>
          <p:cNvSpPr>
            <a:spLocks noGrp="1"/>
          </p:cNvSpPr>
          <p:nvPr>
            <p:ph type="sldNum" sz="quarter" idx="12"/>
          </p:nvPr>
        </p:nvSpPr>
        <p:spPr/>
        <p:txBody>
          <a:bodyPr/>
          <a:lstStyle/>
          <a:p>
            <a:fld id="{25087EF6-B1C9-4384-A6FC-3DEA7C3B8AF6}" type="slidenum">
              <a:rPr lang="en-US" smtClean="0"/>
              <a:t>‹#›</a:t>
            </a:fld>
            <a:endParaRPr lang="en-US"/>
          </a:p>
        </p:txBody>
      </p:sp>
    </p:spTree>
    <p:extLst>
      <p:ext uri="{BB962C8B-B14F-4D97-AF65-F5344CB8AC3E}">
        <p14:creationId xmlns:p14="http://schemas.microsoft.com/office/powerpoint/2010/main" val="2382524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682A-3942-4487-95FF-F982B28F29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B8E363-DF9C-4D69-9F69-35FA1D8CD0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5524BE-50B2-4826-9FAB-7206173775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D211EB-A635-4DD8-9763-F75E8E5A5BA7}"/>
              </a:ext>
            </a:extLst>
          </p:cNvPr>
          <p:cNvSpPr>
            <a:spLocks noGrp="1"/>
          </p:cNvSpPr>
          <p:nvPr>
            <p:ph type="dt" sz="half" idx="10"/>
          </p:nvPr>
        </p:nvSpPr>
        <p:spPr/>
        <p:txBody>
          <a:bodyPr/>
          <a:lstStyle/>
          <a:p>
            <a:fld id="{F39FD9DC-4829-4C3C-99F1-4E9DFE37C998}" type="datetimeFigureOut">
              <a:rPr lang="en-US" smtClean="0"/>
              <a:t>9/12/2018</a:t>
            </a:fld>
            <a:endParaRPr lang="en-US"/>
          </a:p>
        </p:txBody>
      </p:sp>
      <p:sp>
        <p:nvSpPr>
          <p:cNvPr id="6" name="Footer Placeholder 5">
            <a:extLst>
              <a:ext uri="{FF2B5EF4-FFF2-40B4-BE49-F238E27FC236}">
                <a16:creationId xmlns:a16="http://schemas.microsoft.com/office/drawing/2014/main" id="{34E357D4-B247-429B-B7B9-14A452856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D5D521-FA32-40EF-B5A5-7B2912C7A093}"/>
              </a:ext>
            </a:extLst>
          </p:cNvPr>
          <p:cNvSpPr>
            <a:spLocks noGrp="1"/>
          </p:cNvSpPr>
          <p:nvPr>
            <p:ph type="sldNum" sz="quarter" idx="12"/>
          </p:nvPr>
        </p:nvSpPr>
        <p:spPr/>
        <p:txBody>
          <a:bodyPr/>
          <a:lstStyle/>
          <a:p>
            <a:fld id="{25087EF6-B1C9-4384-A6FC-3DEA7C3B8AF6}" type="slidenum">
              <a:rPr lang="en-US" smtClean="0"/>
              <a:t>‹#›</a:t>
            </a:fld>
            <a:endParaRPr lang="en-US"/>
          </a:p>
        </p:txBody>
      </p:sp>
    </p:spTree>
    <p:extLst>
      <p:ext uri="{BB962C8B-B14F-4D97-AF65-F5344CB8AC3E}">
        <p14:creationId xmlns:p14="http://schemas.microsoft.com/office/powerpoint/2010/main" val="1428443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48FE-2CFC-40A7-AC40-AEF1A08B5B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697140-AD56-4F11-9788-726A52AA4A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26ECD3-DF2C-4316-B7B2-65E51D3C9D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02BE4F-EB59-42CC-A4B8-D162F9EB9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56E18F3-7B9A-4873-A2B7-4CA2C5133E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D4E4D0-31F8-4124-A4C9-51991CEF6E70}"/>
              </a:ext>
            </a:extLst>
          </p:cNvPr>
          <p:cNvSpPr>
            <a:spLocks noGrp="1"/>
          </p:cNvSpPr>
          <p:nvPr>
            <p:ph type="dt" sz="half" idx="10"/>
          </p:nvPr>
        </p:nvSpPr>
        <p:spPr/>
        <p:txBody>
          <a:bodyPr/>
          <a:lstStyle/>
          <a:p>
            <a:fld id="{F39FD9DC-4829-4C3C-99F1-4E9DFE37C998}" type="datetimeFigureOut">
              <a:rPr lang="en-US" smtClean="0"/>
              <a:t>9/12/2018</a:t>
            </a:fld>
            <a:endParaRPr lang="en-US"/>
          </a:p>
        </p:txBody>
      </p:sp>
      <p:sp>
        <p:nvSpPr>
          <p:cNvPr id="8" name="Footer Placeholder 7">
            <a:extLst>
              <a:ext uri="{FF2B5EF4-FFF2-40B4-BE49-F238E27FC236}">
                <a16:creationId xmlns:a16="http://schemas.microsoft.com/office/drawing/2014/main" id="{75597081-A07F-48B5-9FD8-8140FB2EE6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63EF18-D0D2-406F-85FF-005BC668EE0A}"/>
              </a:ext>
            </a:extLst>
          </p:cNvPr>
          <p:cNvSpPr>
            <a:spLocks noGrp="1"/>
          </p:cNvSpPr>
          <p:nvPr>
            <p:ph type="sldNum" sz="quarter" idx="12"/>
          </p:nvPr>
        </p:nvSpPr>
        <p:spPr/>
        <p:txBody>
          <a:bodyPr/>
          <a:lstStyle/>
          <a:p>
            <a:fld id="{25087EF6-B1C9-4384-A6FC-3DEA7C3B8AF6}" type="slidenum">
              <a:rPr lang="en-US" smtClean="0"/>
              <a:t>‹#›</a:t>
            </a:fld>
            <a:endParaRPr lang="en-US"/>
          </a:p>
        </p:txBody>
      </p:sp>
    </p:spTree>
    <p:extLst>
      <p:ext uri="{BB962C8B-B14F-4D97-AF65-F5344CB8AC3E}">
        <p14:creationId xmlns:p14="http://schemas.microsoft.com/office/powerpoint/2010/main" val="373690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BFA95-F496-424C-8EE3-8CEA90869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B711C4-54A7-48FB-9FF7-F99A23701CEA}"/>
              </a:ext>
            </a:extLst>
          </p:cNvPr>
          <p:cNvSpPr>
            <a:spLocks noGrp="1"/>
          </p:cNvSpPr>
          <p:nvPr>
            <p:ph type="dt" sz="half" idx="10"/>
          </p:nvPr>
        </p:nvSpPr>
        <p:spPr/>
        <p:txBody>
          <a:bodyPr/>
          <a:lstStyle/>
          <a:p>
            <a:fld id="{F39FD9DC-4829-4C3C-99F1-4E9DFE37C998}" type="datetimeFigureOut">
              <a:rPr lang="en-US" smtClean="0"/>
              <a:t>9/12/2018</a:t>
            </a:fld>
            <a:endParaRPr lang="en-US"/>
          </a:p>
        </p:txBody>
      </p:sp>
      <p:sp>
        <p:nvSpPr>
          <p:cNvPr id="4" name="Footer Placeholder 3">
            <a:extLst>
              <a:ext uri="{FF2B5EF4-FFF2-40B4-BE49-F238E27FC236}">
                <a16:creationId xmlns:a16="http://schemas.microsoft.com/office/drawing/2014/main" id="{E4E165BC-A1E3-41A2-A504-EBA5260CA0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43C7E7-E3B5-4809-8694-05F998FFBCDB}"/>
              </a:ext>
            </a:extLst>
          </p:cNvPr>
          <p:cNvSpPr>
            <a:spLocks noGrp="1"/>
          </p:cNvSpPr>
          <p:nvPr>
            <p:ph type="sldNum" sz="quarter" idx="12"/>
          </p:nvPr>
        </p:nvSpPr>
        <p:spPr/>
        <p:txBody>
          <a:bodyPr/>
          <a:lstStyle/>
          <a:p>
            <a:fld id="{25087EF6-B1C9-4384-A6FC-3DEA7C3B8AF6}" type="slidenum">
              <a:rPr lang="en-US" smtClean="0"/>
              <a:t>‹#›</a:t>
            </a:fld>
            <a:endParaRPr lang="en-US"/>
          </a:p>
        </p:txBody>
      </p:sp>
    </p:spTree>
    <p:extLst>
      <p:ext uri="{BB962C8B-B14F-4D97-AF65-F5344CB8AC3E}">
        <p14:creationId xmlns:p14="http://schemas.microsoft.com/office/powerpoint/2010/main" val="986412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D991AF-4BA4-43D3-8722-6EC7BF5BFDBB}"/>
              </a:ext>
            </a:extLst>
          </p:cNvPr>
          <p:cNvSpPr>
            <a:spLocks noGrp="1"/>
          </p:cNvSpPr>
          <p:nvPr>
            <p:ph type="dt" sz="half" idx="10"/>
          </p:nvPr>
        </p:nvSpPr>
        <p:spPr/>
        <p:txBody>
          <a:bodyPr/>
          <a:lstStyle/>
          <a:p>
            <a:fld id="{F39FD9DC-4829-4C3C-99F1-4E9DFE37C998}" type="datetimeFigureOut">
              <a:rPr lang="en-US" smtClean="0"/>
              <a:t>9/12/2018</a:t>
            </a:fld>
            <a:endParaRPr lang="en-US"/>
          </a:p>
        </p:txBody>
      </p:sp>
      <p:sp>
        <p:nvSpPr>
          <p:cNvPr id="3" name="Footer Placeholder 2">
            <a:extLst>
              <a:ext uri="{FF2B5EF4-FFF2-40B4-BE49-F238E27FC236}">
                <a16:creationId xmlns:a16="http://schemas.microsoft.com/office/drawing/2014/main" id="{B2DF1BDC-70AB-4FAC-8596-3B017B20EB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64A197-4039-40E3-AF0A-29D53BEF4C00}"/>
              </a:ext>
            </a:extLst>
          </p:cNvPr>
          <p:cNvSpPr>
            <a:spLocks noGrp="1"/>
          </p:cNvSpPr>
          <p:nvPr>
            <p:ph type="sldNum" sz="quarter" idx="12"/>
          </p:nvPr>
        </p:nvSpPr>
        <p:spPr/>
        <p:txBody>
          <a:bodyPr/>
          <a:lstStyle/>
          <a:p>
            <a:fld id="{25087EF6-B1C9-4384-A6FC-3DEA7C3B8AF6}" type="slidenum">
              <a:rPr lang="en-US" smtClean="0"/>
              <a:t>‹#›</a:t>
            </a:fld>
            <a:endParaRPr lang="en-US"/>
          </a:p>
        </p:txBody>
      </p:sp>
    </p:spTree>
    <p:extLst>
      <p:ext uri="{BB962C8B-B14F-4D97-AF65-F5344CB8AC3E}">
        <p14:creationId xmlns:p14="http://schemas.microsoft.com/office/powerpoint/2010/main" val="2298312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2525-C61B-4E4A-AD35-F4E97C0AEF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2A453C-24E2-495F-8A2D-5811902C9D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ECCB3A-4994-43A1-AF62-52F1852B2C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11E623-C982-4D90-BC75-3DE99FCBCFEA}"/>
              </a:ext>
            </a:extLst>
          </p:cNvPr>
          <p:cNvSpPr>
            <a:spLocks noGrp="1"/>
          </p:cNvSpPr>
          <p:nvPr>
            <p:ph type="dt" sz="half" idx="10"/>
          </p:nvPr>
        </p:nvSpPr>
        <p:spPr/>
        <p:txBody>
          <a:bodyPr/>
          <a:lstStyle/>
          <a:p>
            <a:fld id="{F39FD9DC-4829-4C3C-99F1-4E9DFE37C998}" type="datetimeFigureOut">
              <a:rPr lang="en-US" smtClean="0"/>
              <a:t>9/12/2018</a:t>
            </a:fld>
            <a:endParaRPr lang="en-US"/>
          </a:p>
        </p:txBody>
      </p:sp>
      <p:sp>
        <p:nvSpPr>
          <p:cNvPr id="6" name="Footer Placeholder 5">
            <a:extLst>
              <a:ext uri="{FF2B5EF4-FFF2-40B4-BE49-F238E27FC236}">
                <a16:creationId xmlns:a16="http://schemas.microsoft.com/office/drawing/2014/main" id="{BD4FE421-99E3-4FE8-B074-D633EB1661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EB3184-CB61-4A31-A891-106FF08D9A21}"/>
              </a:ext>
            </a:extLst>
          </p:cNvPr>
          <p:cNvSpPr>
            <a:spLocks noGrp="1"/>
          </p:cNvSpPr>
          <p:nvPr>
            <p:ph type="sldNum" sz="quarter" idx="12"/>
          </p:nvPr>
        </p:nvSpPr>
        <p:spPr/>
        <p:txBody>
          <a:bodyPr/>
          <a:lstStyle/>
          <a:p>
            <a:fld id="{25087EF6-B1C9-4384-A6FC-3DEA7C3B8AF6}" type="slidenum">
              <a:rPr lang="en-US" smtClean="0"/>
              <a:t>‹#›</a:t>
            </a:fld>
            <a:endParaRPr lang="en-US"/>
          </a:p>
        </p:txBody>
      </p:sp>
    </p:spTree>
    <p:extLst>
      <p:ext uri="{BB962C8B-B14F-4D97-AF65-F5344CB8AC3E}">
        <p14:creationId xmlns:p14="http://schemas.microsoft.com/office/powerpoint/2010/main" val="205368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CEB8B-AEC3-45C5-98D1-AE2BC9C9AC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77DF45-0DC5-45F7-8D25-F6B67EB1A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8453E4-4091-4B91-8878-2BD8E32A1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353C26-BC57-4D4D-B39A-1F96ACEB6837}"/>
              </a:ext>
            </a:extLst>
          </p:cNvPr>
          <p:cNvSpPr>
            <a:spLocks noGrp="1"/>
          </p:cNvSpPr>
          <p:nvPr>
            <p:ph type="dt" sz="half" idx="10"/>
          </p:nvPr>
        </p:nvSpPr>
        <p:spPr/>
        <p:txBody>
          <a:bodyPr/>
          <a:lstStyle/>
          <a:p>
            <a:fld id="{F39FD9DC-4829-4C3C-99F1-4E9DFE37C998}" type="datetimeFigureOut">
              <a:rPr lang="en-US" smtClean="0"/>
              <a:t>9/12/2018</a:t>
            </a:fld>
            <a:endParaRPr lang="en-US"/>
          </a:p>
        </p:txBody>
      </p:sp>
      <p:sp>
        <p:nvSpPr>
          <p:cNvPr id="6" name="Footer Placeholder 5">
            <a:extLst>
              <a:ext uri="{FF2B5EF4-FFF2-40B4-BE49-F238E27FC236}">
                <a16:creationId xmlns:a16="http://schemas.microsoft.com/office/drawing/2014/main" id="{04589F4E-AB63-4343-9821-4A2C7D5E0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28C422-32F4-48A0-94CF-B3F904134349}"/>
              </a:ext>
            </a:extLst>
          </p:cNvPr>
          <p:cNvSpPr>
            <a:spLocks noGrp="1"/>
          </p:cNvSpPr>
          <p:nvPr>
            <p:ph type="sldNum" sz="quarter" idx="12"/>
          </p:nvPr>
        </p:nvSpPr>
        <p:spPr/>
        <p:txBody>
          <a:bodyPr/>
          <a:lstStyle/>
          <a:p>
            <a:fld id="{25087EF6-B1C9-4384-A6FC-3DEA7C3B8AF6}" type="slidenum">
              <a:rPr lang="en-US" smtClean="0"/>
              <a:t>‹#›</a:t>
            </a:fld>
            <a:endParaRPr lang="en-US"/>
          </a:p>
        </p:txBody>
      </p:sp>
    </p:spTree>
    <p:extLst>
      <p:ext uri="{BB962C8B-B14F-4D97-AF65-F5344CB8AC3E}">
        <p14:creationId xmlns:p14="http://schemas.microsoft.com/office/powerpoint/2010/main" val="346539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0952FF-F4CE-487F-884E-7E3D916B82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1909F-0323-4701-A821-4F1F467924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0A4F4-7CAE-424F-8777-539219A9F3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FD9DC-4829-4C3C-99F1-4E9DFE37C998}" type="datetimeFigureOut">
              <a:rPr lang="en-US" smtClean="0"/>
              <a:t>9/12/2018</a:t>
            </a:fld>
            <a:endParaRPr lang="en-US"/>
          </a:p>
        </p:txBody>
      </p:sp>
      <p:sp>
        <p:nvSpPr>
          <p:cNvPr id="5" name="Footer Placeholder 4">
            <a:extLst>
              <a:ext uri="{FF2B5EF4-FFF2-40B4-BE49-F238E27FC236}">
                <a16:creationId xmlns:a16="http://schemas.microsoft.com/office/drawing/2014/main" id="{3FED95A9-82EC-475C-AA36-5A387B678B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0C82E0-2105-4C91-957F-2B6858F426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87EF6-B1C9-4384-A6FC-3DEA7C3B8AF6}" type="slidenum">
              <a:rPr lang="en-US" smtClean="0"/>
              <a:t>‹#›</a:t>
            </a:fld>
            <a:endParaRPr lang="en-US"/>
          </a:p>
        </p:txBody>
      </p:sp>
    </p:spTree>
    <p:extLst>
      <p:ext uri="{BB962C8B-B14F-4D97-AF65-F5344CB8AC3E}">
        <p14:creationId xmlns:p14="http://schemas.microsoft.com/office/powerpoint/2010/main" val="264157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Judenburg" TargetMode="External"/><Relationship Id="rId2" Type="http://schemas.openxmlformats.org/officeDocument/2006/relationships/hyperlink" Target="http://en.wikipedia.org/wiki/Brno" TargetMode="External"/><Relationship Id="rId1" Type="http://schemas.openxmlformats.org/officeDocument/2006/relationships/slideLayout" Target="../slideLayouts/slideLayout7.xml"/><Relationship Id="rId4" Type="http://schemas.openxmlformats.org/officeDocument/2006/relationships/hyperlink" Target="http://en.wikipedia.org/wiki/Vienn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CFDAD-E06C-4A79-8C69-A9F244A0ED54}"/>
              </a:ext>
            </a:extLst>
          </p:cNvPr>
          <p:cNvSpPr>
            <a:spLocks noGrp="1"/>
          </p:cNvSpPr>
          <p:nvPr>
            <p:ph type="ctrTitle"/>
          </p:nvPr>
        </p:nvSpPr>
        <p:spPr>
          <a:xfrm>
            <a:off x="1524000" y="986474"/>
            <a:ext cx="9144000" cy="1064783"/>
          </a:xfrm>
        </p:spPr>
        <p:txBody>
          <a:bodyPr/>
          <a:lstStyle/>
          <a:p>
            <a:r>
              <a:rPr lang="en-US" dirty="0"/>
              <a:t>Twenty Ninth Division</a:t>
            </a:r>
          </a:p>
        </p:txBody>
      </p:sp>
      <p:sp>
        <p:nvSpPr>
          <p:cNvPr id="3" name="Subtitle 2">
            <a:extLst>
              <a:ext uri="{FF2B5EF4-FFF2-40B4-BE49-F238E27FC236}">
                <a16:creationId xmlns:a16="http://schemas.microsoft.com/office/drawing/2014/main" id="{76225F31-27D5-44A6-9684-6F963010985E}"/>
              </a:ext>
            </a:extLst>
          </p:cNvPr>
          <p:cNvSpPr>
            <a:spLocks noGrp="1"/>
          </p:cNvSpPr>
          <p:nvPr>
            <p:ph type="subTitle" idx="1"/>
          </p:nvPr>
        </p:nvSpPr>
        <p:spPr>
          <a:xfrm>
            <a:off x="1524000" y="2391075"/>
            <a:ext cx="9144000" cy="1896719"/>
          </a:xfrm>
        </p:spPr>
        <p:txBody>
          <a:bodyPr>
            <a:normAutofit fontScale="70000" lnSpcReduction="20000"/>
          </a:bodyPr>
          <a:lstStyle/>
          <a:p>
            <a:r>
              <a:rPr lang="en-US" b="1" dirty="0"/>
              <a:t>Second Phase of Meuse-Argonne OCT 1918</a:t>
            </a:r>
          </a:p>
          <a:p>
            <a:r>
              <a:rPr lang="en-US" b="1" dirty="0"/>
              <a:t>Advance of the 116</a:t>
            </a:r>
            <a:r>
              <a:rPr lang="en-US" b="1" baseline="30000" dirty="0"/>
              <a:t>th</a:t>
            </a:r>
            <a:r>
              <a:rPr lang="en-US" b="1" dirty="0"/>
              <a:t> Infantry Regiment</a:t>
            </a:r>
          </a:p>
          <a:p>
            <a:endParaRPr lang="en-US" dirty="0"/>
          </a:p>
          <a:p>
            <a:r>
              <a:rPr lang="en-US" dirty="0"/>
              <a:t>by</a:t>
            </a:r>
          </a:p>
          <a:p>
            <a:r>
              <a:rPr lang="en-US" dirty="0"/>
              <a:t>CW4 Ralph Lovett</a:t>
            </a:r>
          </a:p>
          <a:p>
            <a:r>
              <a:rPr lang="en-US" dirty="0"/>
              <a:t>29 ID Field Artillery Intelligence Officer</a:t>
            </a:r>
          </a:p>
        </p:txBody>
      </p:sp>
      <p:pic>
        <p:nvPicPr>
          <p:cNvPr id="4" name="Picture 3">
            <a:extLst>
              <a:ext uri="{FF2B5EF4-FFF2-40B4-BE49-F238E27FC236}">
                <a16:creationId xmlns:a16="http://schemas.microsoft.com/office/drawing/2014/main" id="{708304C1-2589-4F22-A1B6-A96674344705}"/>
              </a:ext>
            </a:extLst>
          </p:cNvPr>
          <p:cNvPicPr>
            <a:picLocks noChangeAspect="1"/>
          </p:cNvPicPr>
          <p:nvPr/>
        </p:nvPicPr>
        <p:blipFill>
          <a:blip r:embed="rId2"/>
          <a:stretch>
            <a:fillRect/>
          </a:stretch>
        </p:blipFill>
        <p:spPr>
          <a:xfrm>
            <a:off x="5480737" y="4642544"/>
            <a:ext cx="1228982" cy="1228982"/>
          </a:xfrm>
          <a:prstGeom prst="rect">
            <a:avLst/>
          </a:prstGeom>
        </p:spPr>
      </p:pic>
    </p:spTree>
    <p:extLst>
      <p:ext uri="{BB962C8B-B14F-4D97-AF65-F5344CB8AC3E}">
        <p14:creationId xmlns:p14="http://schemas.microsoft.com/office/powerpoint/2010/main" val="163029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0811" y="397042"/>
            <a:ext cx="8133347" cy="6278642"/>
          </a:xfrm>
          <a:prstGeom prst="rect">
            <a:avLst/>
          </a:prstGeom>
          <a:noFill/>
        </p:spPr>
        <p:txBody>
          <a:bodyPr wrap="square" rtlCol="0">
            <a:spAutoFit/>
          </a:bodyPr>
          <a:lstStyle/>
          <a:p>
            <a:pPr algn="ctr"/>
            <a:r>
              <a:rPr lang="en-US" sz="2400" b="1" dirty="0"/>
              <a:t>116</a:t>
            </a:r>
            <a:r>
              <a:rPr lang="en-US" sz="2400" b="1" baseline="30000" dirty="0"/>
              <a:t>th</a:t>
            </a:r>
            <a:r>
              <a:rPr lang="en-US" sz="2400" b="1" dirty="0"/>
              <a:t> INF REGT advances on the Intermediate Objective </a:t>
            </a:r>
          </a:p>
          <a:p>
            <a:endParaRPr lang="en-US" dirty="0"/>
          </a:p>
          <a:p>
            <a:r>
              <a:rPr lang="en-US" b="1" u="sng" dirty="0"/>
              <a:t>116</a:t>
            </a:r>
            <a:r>
              <a:rPr lang="en-US" b="1" u="sng" baseline="30000" dirty="0"/>
              <a:t>th</a:t>
            </a:r>
            <a:r>
              <a:rPr lang="en-US" b="1" u="sng" dirty="0"/>
              <a:t> (COL Harris)</a:t>
            </a:r>
          </a:p>
          <a:p>
            <a:r>
              <a:rPr lang="en-US" b="1" dirty="0"/>
              <a:t>3</a:t>
            </a:r>
            <a:r>
              <a:rPr lang="en-US" b="1" baseline="30000" dirty="0"/>
              <a:t>rd</a:t>
            </a:r>
            <a:r>
              <a:rPr lang="en-US" b="1" dirty="0"/>
              <a:t> BN (MAJ Opie)  </a:t>
            </a:r>
            <a:r>
              <a:rPr lang="en-US" dirty="0"/>
              <a:t>leading the attack with </a:t>
            </a:r>
            <a:r>
              <a:rPr lang="en-US" b="1" dirty="0"/>
              <a:t>CO D (CPT Bondurant)</a:t>
            </a:r>
            <a:r>
              <a:rPr lang="en-US" dirty="0"/>
              <a:t> from the </a:t>
            </a:r>
            <a:r>
              <a:rPr lang="en-US" b="1" dirty="0"/>
              <a:t>112 Machine Gun BN </a:t>
            </a:r>
            <a:r>
              <a:rPr lang="en-US" dirty="0"/>
              <a:t>attached along with the </a:t>
            </a:r>
            <a:r>
              <a:rPr lang="en-US" b="1" dirty="0"/>
              <a:t>Regimental One-Pounder PLT (1LT Menefee), </a:t>
            </a:r>
            <a:r>
              <a:rPr lang="en-US" dirty="0"/>
              <a:t>the</a:t>
            </a:r>
            <a:r>
              <a:rPr lang="en-US" b="1" dirty="0"/>
              <a:t> Stokes Mortar PLT (LT Reed</a:t>
            </a:r>
            <a:r>
              <a:rPr lang="en-US" dirty="0"/>
              <a:t>), a detachment of </a:t>
            </a:r>
            <a:r>
              <a:rPr lang="en-US" b="1" dirty="0"/>
              <a:t>Pioneers (ENG), </a:t>
            </a:r>
            <a:r>
              <a:rPr lang="en-US" dirty="0"/>
              <a:t>and a</a:t>
            </a:r>
            <a:r>
              <a:rPr lang="en-US" b="1" dirty="0"/>
              <a:t> Field Signals detachment</a:t>
            </a:r>
          </a:p>
          <a:p>
            <a:r>
              <a:rPr lang="en-US" b="1" dirty="0"/>
              <a:t>1</a:t>
            </a:r>
            <a:r>
              <a:rPr lang="en-US" b="1" baseline="30000" dirty="0"/>
              <a:t>st</a:t>
            </a:r>
            <a:r>
              <a:rPr lang="en-US" b="1" dirty="0"/>
              <a:t> BN (MAJ Alexander)  </a:t>
            </a:r>
            <a:r>
              <a:rPr lang="en-US" dirty="0"/>
              <a:t>support BN</a:t>
            </a:r>
          </a:p>
          <a:p>
            <a:r>
              <a:rPr lang="en-US" b="1" dirty="0"/>
              <a:t>2</a:t>
            </a:r>
            <a:r>
              <a:rPr lang="en-US" b="1" baseline="30000" dirty="0"/>
              <a:t>nd</a:t>
            </a:r>
            <a:r>
              <a:rPr lang="en-US" b="1" dirty="0"/>
              <a:t> BN (MAJ Waller)  </a:t>
            </a:r>
            <a:r>
              <a:rPr lang="en-US" dirty="0"/>
              <a:t>reserve BN</a:t>
            </a:r>
          </a:p>
          <a:p>
            <a:endParaRPr lang="en-US" dirty="0"/>
          </a:p>
          <a:p>
            <a:pPr marL="285750" indent="-285750">
              <a:buFont typeface="Arial" panose="020B0604020202020204" pitchFamily="34" charset="0"/>
              <a:buChar char="•"/>
            </a:pPr>
            <a:r>
              <a:rPr lang="en-US" b="1" dirty="0"/>
              <a:t>Late on the afternoon of 7 OCT 1918 the 116</a:t>
            </a:r>
            <a:r>
              <a:rPr lang="en-US" b="1" baseline="30000" dirty="0"/>
              <a:t>th</a:t>
            </a:r>
            <a:r>
              <a:rPr lang="en-US" b="1" dirty="0"/>
              <a:t> INF REGT marched 18km from their bivouac location at Fromerville to Samogneux.  Once in the vicinity of Samogneux, the regiment took up their position at the jumping off point </a:t>
            </a:r>
          </a:p>
          <a:p>
            <a:endParaRPr lang="en-US" dirty="0"/>
          </a:p>
          <a:p>
            <a:pPr marL="285750" indent="-285750">
              <a:buFont typeface="Arial" panose="020B0604020202020204" pitchFamily="34" charset="0"/>
              <a:buChar char="•"/>
            </a:pPr>
            <a:r>
              <a:rPr lang="en-US" b="1" dirty="0"/>
              <a:t>At 0500, 8 OCT 1918 (Z-Hour) the 115</a:t>
            </a:r>
            <a:r>
              <a:rPr lang="en-US" b="1" baseline="30000" dirty="0"/>
              <a:t>th</a:t>
            </a:r>
            <a:r>
              <a:rPr lang="en-US" b="1" dirty="0"/>
              <a:t> INF REGT and 116</a:t>
            </a:r>
            <a:r>
              <a:rPr lang="en-US" b="1" baseline="30000" dirty="0"/>
              <a:t>th</a:t>
            </a:r>
            <a:r>
              <a:rPr lang="en-US" b="1" dirty="0"/>
              <a:t> INF REGT pushed forward with 324 Field Artillery (BG Fleming) (supporting 29</a:t>
            </a:r>
            <a:r>
              <a:rPr lang="en-US" b="1" baseline="30000" dirty="0"/>
              <a:t>th</a:t>
            </a:r>
            <a:r>
              <a:rPr lang="en-US" b="1" dirty="0"/>
              <a:t> Division) providing fire support.  The Intermediate Objective was their initial goal</a:t>
            </a:r>
          </a:p>
          <a:p>
            <a:endParaRPr lang="en-US" dirty="0"/>
          </a:p>
          <a:p>
            <a:pPr marL="285750" indent="-285750">
              <a:buFont typeface="Arial" panose="020B0604020202020204" pitchFamily="34" charset="0"/>
              <a:buChar char="•"/>
            </a:pPr>
            <a:r>
              <a:rPr lang="en-US" b="1" dirty="0"/>
              <a:t>It was unusual for an assault to begin without a lengthy artillery preparation.  This seems to have caught the 1</a:t>
            </a:r>
            <a:r>
              <a:rPr lang="en-US" b="1" baseline="30000" dirty="0"/>
              <a:t>st</a:t>
            </a:r>
            <a:r>
              <a:rPr lang="en-US" b="1" dirty="0"/>
              <a:t> KuK Division by surprise    </a:t>
            </a:r>
          </a:p>
          <a:p>
            <a:endParaRPr lang="en-US" dirty="0"/>
          </a:p>
          <a:p>
            <a:endParaRPr lang="en-US" dirty="0"/>
          </a:p>
        </p:txBody>
      </p:sp>
    </p:spTree>
    <p:extLst>
      <p:ext uri="{BB962C8B-B14F-4D97-AF65-F5344CB8AC3E}">
        <p14:creationId xmlns:p14="http://schemas.microsoft.com/office/powerpoint/2010/main" val="3352150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9E4366-42E2-47C6-9552-E6FD67019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137180"/>
            <a:ext cx="8661400" cy="6756400"/>
          </a:xfrm>
          <a:prstGeom prst="rect">
            <a:avLst/>
          </a:prstGeom>
        </p:spPr>
      </p:pic>
      <p:sp>
        <p:nvSpPr>
          <p:cNvPr id="6" name="TextBox 5">
            <a:extLst>
              <a:ext uri="{FF2B5EF4-FFF2-40B4-BE49-F238E27FC236}">
                <a16:creationId xmlns:a16="http://schemas.microsoft.com/office/drawing/2014/main" id="{97201283-2A43-4EBE-8C3B-B24E921B18C6}"/>
              </a:ext>
            </a:extLst>
          </p:cNvPr>
          <p:cNvSpPr txBox="1"/>
          <p:nvPr/>
        </p:nvSpPr>
        <p:spPr>
          <a:xfrm rot="372303">
            <a:off x="4189735" y="4818258"/>
            <a:ext cx="3301773" cy="646331"/>
          </a:xfrm>
          <a:prstGeom prst="rect">
            <a:avLst/>
          </a:prstGeom>
          <a:noFill/>
        </p:spPr>
        <p:txBody>
          <a:bodyPr wrap="square" rtlCol="0">
            <a:spAutoFit/>
          </a:bodyPr>
          <a:lstStyle/>
          <a:p>
            <a:r>
              <a:rPr lang="en-US" sz="3600" b="1" dirty="0"/>
              <a:t>Jump-off  8 OCT</a:t>
            </a:r>
          </a:p>
        </p:txBody>
      </p:sp>
      <p:sp>
        <p:nvSpPr>
          <p:cNvPr id="7" name="Oval 6">
            <a:extLst>
              <a:ext uri="{FF2B5EF4-FFF2-40B4-BE49-F238E27FC236}">
                <a16:creationId xmlns:a16="http://schemas.microsoft.com/office/drawing/2014/main" id="{81617CEA-399E-4ECC-9485-F464EA4BEFED}"/>
              </a:ext>
            </a:extLst>
          </p:cNvPr>
          <p:cNvSpPr/>
          <p:nvPr/>
        </p:nvSpPr>
        <p:spPr>
          <a:xfrm rot="751729">
            <a:off x="3574878" y="5321561"/>
            <a:ext cx="3086217" cy="486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EB947F-129A-490E-B60D-8B8E6FAC3190}"/>
              </a:ext>
            </a:extLst>
          </p:cNvPr>
          <p:cNvSpPr txBox="1"/>
          <p:nvPr/>
        </p:nvSpPr>
        <p:spPr>
          <a:xfrm rot="773110">
            <a:off x="4025900" y="5403334"/>
            <a:ext cx="2209800" cy="369332"/>
          </a:xfrm>
          <a:prstGeom prst="rect">
            <a:avLst/>
          </a:prstGeom>
          <a:noFill/>
        </p:spPr>
        <p:txBody>
          <a:bodyPr wrap="square" rtlCol="0">
            <a:spAutoFit/>
          </a:bodyPr>
          <a:lstStyle/>
          <a:p>
            <a:r>
              <a:rPr lang="en-US" dirty="0"/>
              <a:t>3</a:t>
            </a:r>
            <a:r>
              <a:rPr lang="en-US" baseline="30000" dirty="0"/>
              <a:t>rd</a:t>
            </a:r>
            <a:r>
              <a:rPr lang="en-US" dirty="0"/>
              <a:t> BN 116</a:t>
            </a:r>
            <a:r>
              <a:rPr lang="en-US" baseline="30000" dirty="0"/>
              <a:t>th</a:t>
            </a:r>
            <a:r>
              <a:rPr lang="en-US" dirty="0"/>
              <a:t> INF</a:t>
            </a:r>
          </a:p>
        </p:txBody>
      </p:sp>
      <p:sp>
        <p:nvSpPr>
          <p:cNvPr id="9" name="Oval 8">
            <a:extLst>
              <a:ext uri="{FF2B5EF4-FFF2-40B4-BE49-F238E27FC236}">
                <a16:creationId xmlns:a16="http://schemas.microsoft.com/office/drawing/2014/main" id="{784E578B-FA58-4265-AFAB-A7421AC1B073}"/>
              </a:ext>
            </a:extLst>
          </p:cNvPr>
          <p:cNvSpPr/>
          <p:nvPr/>
        </p:nvSpPr>
        <p:spPr>
          <a:xfrm rot="779417">
            <a:off x="6743700" y="774700"/>
            <a:ext cx="2514600" cy="5945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r>
              <a:rPr lang="en-US" baseline="30000" dirty="0">
                <a:solidFill>
                  <a:schemeClr val="tx1"/>
                </a:solidFill>
              </a:rPr>
              <a:t>rd</a:t>
            </a:r>
            <a:r>
              <a:rPr lang="en-US" dirty="0">
                <a:solidFill>
                  <a:schemeClr val="tx1"/>
                </a:solidFill>
              </a:rPr>
              <a:t> BN 116</a:t>
            </a:r>
            <a:r>
              <a:rPr lang="en-US" baseline="30000" dirty="0">
                <a:solidFill>
                  <a:schemeClr val="tx1"/>
                </a:solidFill>
              </a:rPr>
              <a:t>th</a:t>
            </a:r>
            <a:r>
              <a:rPr lang="en-US" dirty="0">
                <a:solidFill>
                  <a:schemeClr val="tx1"/>
                </a:solidFill>
              </a:rPr>
              <a:t> INF  </a:t>
            </a:r>
          </a:p>
          <a:p>
            <a:pPr algn="ctr"/>
            <a:r>
              <a:rPr lang="en-US" dirty="0">
                <a:solidFill>
                  <a:schemeClr val="tx1"/>
                </a:solidFill>
              </a:rPr>
              <a:t>8 OCT</a:t>
            </a:r>
          </a:p>
        </p:txBody>
      </p:sp>
      <p:sp>
        <p:nvSpPr>
          <p:cNvPr id="10" name="TextBox 9">
            <a:extLst>
              <a:ext uri="{FF2B5EF4-FFF2-40B4-BE49-F238E27FC236}">
                <a16:creationId xmlns:a16="http://schemas.microsoft.com/office/drawing/2014/main" id="{E722F242-6581-471C-847E-1342942DCFD8}"/>
              </a:ext>
            </a:extLst>
          </p:cNvPr>
          <p:cNvSpPr txBox="1"/>
          <p:nvPr/>
        </p:nvSpPr>
        <p:spPr>
          <a:xfrm>
            <a:off x="6638992" y="6197600"/>
            <a:ext cx="1920808" cy="523220"/>
          </a:xfrm>
          <a:prstGeom prst="rect">
            <a:avLst/>
          </a:prstGeom>
          <a:noFill/>
        </p:spPr>
        <p:txBody>
          <a:bodyPr wrap="square" rtlCol="0">
            <a:spAutoFit/>
          </a:bodyPr>
          <a:lstStyle/>
          <a:p>
            <a:r>
              <a:rPr lang="en-US" sz="2800" b="1" dirty="0">
                <a:solidFill>
                  <a:srgbClr val="C00000"/>
                </a:solidFill>
              </a:rPr>
              <a:t>Samogneux</a:t>
            </a:r>
          </a:p>
        </p:txBody>
      </p:sp>
      <p:sp>
        <p:nvSpPr>
          <p:cNvPr id="11" name="TextBox 10">
            <a:extLst>
              <a:ext uri="{FF2B5EF4-FFF2-40B4-BE49-F238E27FC236}">
                <a16:creationId xmlns:a16="http://schemas.microsoft.com/office/drawing/2014/main" id="{8CD97D60-7DF0-4289-A728-C5E0B326DFE9}"/>
              </a:ext>
            </a:extLst>
          </p:cNvPr>
          <p:cNvSpPr txBox="1"/>
          <p:nvPr/>
        </p:nvSpPr>
        <p:spPr>
          <a:xfrm rot="20684676">
            <a:off x="3873500" y="693130"/>
            <a:ext cx="2755900" cy="400110"/>
          </a:xfrm>
          <a:prstGeom prst="rect">
            <a:avLst/>
          </a:prstGeom>
          <a:noFill/>
        </p:spPr>
        <p:txBody>
          <a:bodyPr wrap="square" rtlCol="0">
            <a:spAutoFit/>
          </a:bodyPr>
          <a:lstStyle/>
          <a:p>
            <a:r>
              <a:rPr lang="en-US" sz="2000" b="1" dirty="0"/>
              <a:t>Intermediate Objective</a:t>
            </a:r>
          </a:p>
        </p:txBody>
      </p:sp>
      <p:sp>
        <p:nvSpPr>
          <p:cNvPr id="12" name="Oval 11">
            <a:extLst>
              <a:ext uri="{FF2B5EF4-FFF2-40B4-BE49-F238E27FC236}">
                <a16:creationId xmlns:a16="http://schemas.microsoft.com/office/drawing/2014/main" id="{BEA55D64-EFE7-4AB3-8386-6E29977B1FA6}"/>
              </a:ext>
            </a:extLst>
          </p:cNvPr>
          <p:cNvSpPr/>
          <p:nvPr/>
        </p:nvSpPr>
        <p:spPr>
          <a:xfrm>
            <a:off x="1943100" y="352992"/>
            <a:ext cx="3289300" cy="5668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r>
              <a:rPr lang="en-US" baseline="30000" dirty="0">
                <a:solidFill>
                  <a:schemeClr val="tx1"/>
                </a:solidFill>
              </a:rPr>
              <a:t>st</a:t>
            </a:r>
            <a:r>
              <a:rPr lang="en-US" dirty="0">
                <a:solidFill>
                  <a:schemeClr val="tx1"/>
                </a:solidFill>
              </a:rPr>
              <a:t> 115</a:t>
            </a:r>
            <a:r>
              <a:rPr lang="en-US" baseline="30000" dirty="0">
                <a:solidFill>
                  <a:schemeClr val="tx1"/>
                </a:solidFill>
              </a:rPr>
              <a:t>th</a:t>
            </a:r>
            <a:r>
              <a:rPr lang="en-US" dirty="0">
                <a:solidFill>
                  <a:schemeClr val="tx1"/>
                </a:solidFill>
              </a:rPr>
              <a:t> INF </a:t>
            </a:r>
          </a:p>
          <a:p>
            <a:pPr algn="ctr"/>
            <a:r>
              <a:rPr lang="en-US" dirty="0">
                <a:solidFill>
                  <a:schemeClr val="tx1"/>
                </a:solidFill>
              </a:rPr>
              <a:t>8 OCT</a:t>
            </a:r>
          </a:p>
        </p:txBody>
      </p:sp>
      <p:sp>
        <p:nvSpPr>
          <p:cNvPr id="13" name="TextBox 12">
            <a:extLst>
              <a:ext uri="{FF2B5EF4-FFF2-40B4-BE49-F238E27FC236}">
                <a16:creationId xmlns:a16="http://schemas.microsoft.com/office/drawing/2014/main" id="{444073C1-1892-456D-AFF0-5D5CBE7249CD}"/>
              </a:ext>
            </a:extLst>
          </p:cNvPr>
          <p:cNvSpPr txBox="1"/>
          <p:nvPr/>
        </p:nvSpPr>
        <p:spPr>
          <a:xfrm>
            <a:off x="1562100" y="3251200"/>
            <a:ext cx="1199367" cy="461665"/>
          </a:xfrm>
          <a:prstGeom prst="rect">
            <a:avLst/>
          </a:prstGeom>
          <a:noFill/>
        </p:spPr>
        <p:txBody>
          <a:bodyPr wrap="none" rtlCol="0">
            <a:spAutoFit/>
          </a:bodyPr>
          <a:lstStyle/>
          <a:p>
            <a:r>
              <a:rPr lang="en-US" sz="2400" b="1" dirty="0">
                <a:solidFill>
                  <a:srgbClr val="C00000"/>
                </a:solidFill>
              </a:rPr>
              <a:t>Brabant</a:t>
            </a:r>
          </a:p>
        </p:txBody>
      </p:sp>
      <p:sp>
        <p:nvSpPr>
          <p:cNvPr id="14" name="TextBox 13">
            <a:extLst>
              <a:ext uri="{FF2B5EF4-FFF2-40B4-BE49-F238E27FC236}">
                <a16:creationId xmlns:a16="http://schemas.microsoft.com/office/drawing/2014/main" id="{13CA0030-14F5-491E-A043-65F7549CE8AB}"/>
              </a:ext>
            </a:extLst>
          </p:cNvPr>
          <p:cNvSpPr txBox="1"/>
          <p:nvPr/>
        </p:nvSpPr>
        <p:spPr>
          <a:xfrm>
            <a:off x="8928100" y="4476611"/>
            <a:ext cx="2133600" cy="523220"/>
          </a:xfrm>
          <a:prstGeom prst="rect">
            <a:avLst/>
          </a:prstGeom>
          <a:noFill/>
        </p:spPr>
        <p:txBody>
          <a:bodyPr wrap="square" rtlCol="0">
            <a:spAutoFit/>
          </a:bodyPr>
          <a:lstStyle/>
          <a:p>
            <a:r>
              <a:rPr lang="en-US" sz="2800" b="1" dirty="0"/>
              <a:t>66</a:t>
            </a:r>
            <a:r>
              <a:rPr lang="en-US" sz="2800" b="1" baseline="30000" dirty="0"/>
              <a:t>th</a:t>
            </a:r>
            <a:r>
              <a:rPr lang="en-US" sz="2800" b="1" dirty="0"/>
              <a:t> French</a:t>
            </a:r>
          </a:p>
        </p:txBody>
      </p:sp>
      <p:sp>
        <p:nvSpPr>
          <p:cNvPr id="15" name="Oval 14">
            <a:extLst>
              <a:ext uri="{FF2B5EF4-FFF2-40B4-BE49-F238E27FC236}">
                <a16:creationId xmlns:a16="http://schemas.microsoft.com/office/drawing/2014/main" id="{8556D5B9-5AB1-42CD-8FDC-00DF44605053}"/>
              </a:ext>
            </a:extLst>
          </p:cNvPr>
          <p:cNvSpPr/>
          <p:nvPr/>
        </p:nvSpPr>
        <p:spPr>
          <a:xfrm rot="543959">
            <a:off x="1689100" y="4476611"/>
            <a:ext cx="1615781" cy="5668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r>
              <a:rPr lang="en-US" baseline="30000" dirty="0">
                <a:solidFill>
                  <a:schemeClr val="tx1"/>
                </a:solidFill>
              </a:rPr>
              <a:t>st</a:t>
            </a:r>
            <a:r>
              <a:rPr lang="en-US" dirty="0">
                <a:solidFill>
                  <a:schemeClr val="tx1"/>
                </a:solidFill>
              </a:rPr>
              <a:t> 115</a:t>
            </a:r>
            <a:r>
              <a:rPr lang="en-US" baseline="30000" dirty="0">
                <a:solidFill>
                  <a:schemeClr val="tx1"/>
                </a:solidFill>
              </a:rPr>
              <a:t>th</a:t>
            </a:r>
            <a:r>
              <a:rPr lang="en-US" dirty="0">
                <a:solidFill>
                  <a:schemeClr val="tx1"/>
                </a:solidFill>
              </a:rPr>
              <a:t> INF</a:t>
            </a:r>
          </a:p>
        </p:txBody>
      </p:sp>
    </p:spTree>
    <p:extLst>
      <p:ext uri="{BB962C8B-B14F-4D97-AF65-F5344CB8AC3E}">
        <p14:creationId xmlns:p14="http://schemas.microsoft.com/office/powerpoint/2010/main" val="4027439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FB625-BE4C-400B-97C9-0581DCC47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9600" y="24374"/>
            <a:ext cx="8458200" cy="6936705"/>
          </a:xfrm>
          <a:prstGeom prst="rect">
            <a:avLst/>
          </a:prstGeom>
        </p:spPr>
      </p:pic>
      <p:sp>
        <p:nvSpPr>
          <p:cNvPr id="4" name="TextBox 3">
            <a:extLst>
              <a:ext uri="{FF2B5EF4-FFF2-40B4-BE49-F238E27FC236}">
                <a16:creationId xmlns:a16="http://schemas.microsoft.com/office/drawing/2014/main" id="{DFB7F649-5FD1-455B-AB99-3632A84AEACE}"/>
              </a:ext>
            </a:extLst>
          </p:cNvPr>
          <p:cNvSpPr txBox="1"/>
          <p:nvPr/>
        </p:nvSpPr>
        <p:spPr>
          <a:xfrm>
            <a:off x="5257800" y="4582299"/>
            <a:ext cx="1320800" cy="369332"/>
          </a:xfrm>
          <a:prstGeom prst="rect">
            <a:avLst/>
          </a:prstGeom>
          <a:noFill/>
        </p:spPr>
        <p:txBody>
          <a:bodyPr wrap="square" rtlCol="0">
            <a:spAutoFit/>
          </a:bodyPr>
          <a:lstStyle/>
          <a:p>
            <a:r>
              <a:rPr lang="en-US" dirty="0">
                <a:solidFill>
                  <a:srgbClr val="C00000"/>
                </a:solidFill>
              </a:rPr>
              <a:t>Samogneux</a:t>
            </a:r>
          </a:p>
        </p:txBody>
      </p:sp>
      <p:sp>
        <p:nvSpPr>
          <p:cNvPr id="2" name="TextBox 1">
            <a:extLst>
              <a:ext uri="{FF2B5EF4-FFF2-40B4-BE49-F238E27FC236}">
                <a16:creationId xmlns:a16="http://schemas.microsoft.com/office/drawing/2014/main" id="{6FDA3BE0-6600-4E43-B4B7-A5E2DC6F50FA}"/>
              </a:ext>
            </a:extLst>
          </p:cNvPr>
          <p:cNvSpPr txBox="1"/>
          <p:nvPr/>
        </p:nvSpPr>
        <p:spPr>
          <a:xfrm>
            <a:off x="1879600" y="-49429"/>
            <a:ext cx="8432800" cy="369332"/>
          </a:xfrm>
          <a:prstGeom prst="rect">
            <a:avLst/>
          </a:prstGeom>
          <a:noFill/>
        </p:spPr>
        <p:txBody>
          <a:bodyPr wrap="square" rtlCol="0">
            <a:spAutoFit/>
          </a:bodyPr>
          <a:lstStyle/>
          <a:p>
            <a:pPr algn="ctr"/>
            <a:r>
              <a:rPr lang="en-US" b="1" dirty="0"/>
              <a:t>KuK 1</a:t>
            </a:r>
            <a:r>
              <a:rPr lang="en-US" b="1" baseline="30000" dirty="0"/>
              <a:t>st</a:t>
            </a:r>
            <a:r>
              <a:rPr lang="en-US" b="1" dirty="0"/>
              <a:t> and 15th Division Positions 8 OCT 1918</a:t>
            </a:r>
          </a:p>
        </p:txBody>
      </p:sp>
    </p:spTree>
    <p:extLst>
      <p:ext uri="{BB962C8B-B14F-4D97-AF65-F5344CB8AC3E}">
        <p14:creationId xmlns:p14="http://schemas.microsoft.com/office/powerpoint/2010/main" val="3649991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92505"/>
            <a:ext cx="12192000" cy="8309967"/>
          </a:xfrm>
          <a:prstGeom prst="rect">
            <a:avLst/>
          </a:prstGeom>
          <a:noFill/>
        </p:spPr>
        <p:txBody>
          <a:bodyPr wrap="square" rtlCol="0">
            <a:spAutoFit/>
          </a:bodyPr>
          <a:lstStyle/>
          <a:p>
            <a:pPr algn="ctr"/>
            <a:r>
              <a:rPr lang="en-US" sz="2400" b="1" dirty="0"/>
              <a:t>US VANG 116</a:t>
            </a:r>
            <a:r>
              <a:rPr lang="en-US" sz="2400" b="1" baseline="30000" dirty="0"/>
              <a:t>th</a:t>
            </a:r>
            <a:r>
              <a:rPr lang="en-US" sz="2400" b="1" dirty="0"/>
              <a:t> INF REGT, KuK 61</a:t>
            </a:r>
            <a:r>
              <a:rPr lang="en-US" sz="2400" b="1" baseline="30000" dirty="0"/>
              <a:t>st</a:t>
            </a:r>
            <a:r>
              <a:rPr lang="en-US" sz="2400" b="1" dirty="0"/>
              <a:t> INF REGT and 112</a:t>
            </a:r>
            <a:r>
              <a:rPr lang="en-US" sz="2400" b="1" baseline="30000" dirty="0"/>
              <a:t>th </a:t>
            </a:r>
            <a:r>
              <a:rPr lang="en-US" sz="2400" b="1" dirty="0"/>
              <a:t>INF REGT Actions on the Intermediate Objective</a:t>
            </a:r>
          </a:p>
          <a:p>
            <a:pPr algn="ctr"/>
            <a:endParaRPr lang="en-US" sz="2400" b="1" dirty="0"/>
          </a:p>
          <a:p>
            <a:pPr marL="285750" indent="-285750">
              <a:buFont typeface="Arial" panose="020B0604020202020204" pitchFamily="34" charset="0"/>
              <a:buChar char="•"/>
            </a:pPr>
            <a:r>
              <a:rPr lang="en-US" b="1" dirty="0"/>
              <a:t>Thirty minutes into the assault the KuK artillery began firing onto the advancing 116</a:t>
            </a:r>
            <a:r>
              <a:rPr lang="en-US" b="1" baseline="30000" dirty="0"/>
              <a:t>th</a:t>
            </a:r>
            <a:r>
              <a:rPr lang="en-US" b="1" dirty="0"/>
              <a:t> INF REGT</a:t>
            </a:r>
          </a:p>
          <a:p>
            <a:pPr marL="285750" indent="-285750">
              <a:buFont typeface="Arial" panose="020B0604020202020204" pitchFamily="34" charset="0"/>
              <a:buChar char="•"/>
            </a:pPr>
            <a:r>
              <a:rPr lang="en-US" b="1" dirty="0"/>
              <a:t>The 3/116 INF reached the KuK 112</a:t>
            </a:r>
            <a:r>
              <a:rPr lang="en-US" b="1" baseline="30000" dirty="0"/>
              <a:t>th</a:t>
            </a:r>
            <a:r>
              <a:rPr lang="en-US" b="1" dirty="0"/>
              <a:t> INF REGT’s advanced trenches at 0620, 8 OCT 1918 </a:t>
            </a:r>
          </a:p>
          <a:p>
            <a:pPr marL="742950" lvl="1" indent="-285750">
              <a:buFont typeface="Arial" panose="020B0604020202020204" pitchFamily="34" charset="0"/>
              <a:buChar char="•"/>
            </a:pPr>
            <a:r>
              <a:rPr lang="en-US" b="1" dirty="0"/>
              <a:t>These advanced positions were only lightly maned</a:t>
            </a:r>
          </a:p>
          <a:p>
            <a:pPr marL="742950" lvl="1" indent="-285750">
              <a:buFont typeface="Arial" panose="020B0604020202020204" pitchFamily="34" charset="0"/>
              <a:buChar char="•"/>
            </a:pPr>
            <a:r>
              <a:rPr lang="en-US" b="1" dirty="0"/>
              <a:t>The first line was well constructed.  Many KuK troops waited in these bunkers for the first 3/116</a:t>
            </a:r>
            <a:r>
              <a:rPr lang="en-US" b="1" baseline="30000" dirty="0"/>
              <a:t>th</a:t>
            </a:r>
            <a:r>
              <a:rPr lang="en-US" b="1" dirty="0"/>
              <a:t> wave to pass then came out fighting sometimes as the 1/116</a:t>
            </a:r>
            <a:r>
              <a:rPr lang="en-US" b="1" baseline="30000" dirty="0"/>
              <a:t>th</a:t>
            </a:r>
            <a:r>
              <a:rPr lang="en-US" b="1" dirty="0"/>
              <a:t> (support) was advancing on them.  Among them were KuK 112</a:t>
            </a:r>
            <a:r>
              <a:rPr lang="en-US" b="1" baseline="30000" dirty="0"/>
              <a:t>th</a:t>
            </a:r>
            <a:r>
              <a:rPr lang="en-US" b="1" dirty="0"/>
              <a:t> INF machineguners.  These troops did considerable damage to the 116</a:t>
            </a:r>
            <a:r>
              <a:rPr lang="en-US" b="1" baseline="30000" dirty="0"/>
              <a:t>th</a:t>
            </a:r>
            <a:r>
              <a:rPr lang="en-US" b="1" dirty="0"/>
              <a:t> INF with captured UK Lewis guns. However, in one instance 3/116</a:t>
            </a:r>
            <a:r>
              <a:rPr lang="en-US" b="1" baseline="30000" dirty="0"/>
              <a:t>th</a:t>
            </a:r>
            <a:r>
              <a:rPr lang="en-US" b="1" dirty="0"/>
              <a:t> INF REGT HQ troops killed three machineguners with their pistols and captured 14 prisoners </a:t>
            </a:r>
          </a:p>
          <a:p>
            <a:pPr marL="285750" indent="-285750">
              <a:buFont typeface="Arial" panose="020B0604020202020204" pitchFamily="34" charset="0"/>
              <a:buChar char="•"/>
            </a:pPr>
            <a:r>
              <a:rPr lang="en-US" b="1" dirty="0"/>
              <a:t> 0700 the KuK 112</a:t>
            </a:r>
            <a:r>
              <a:rPr lang="en-US" b="1" baseline="30000" dirty="0"/>
              <a:t>th</a:t>
            </a:r>
            <a:r>
              <a:rPr lang="en-US" b="1" dirty="0"/>
              <a:t> INF REGT’s second line was reached</a:t>
            </a:r>
          </a:p>
          <a:p>
            <a:pPr marL="742950" lvl="1" indent="-285750">
              <a:buFont typeface="Arial" panose="020B0604020202020204" pitchFamily="34" charset="0"/>
              <a:buChar char="•"/>
            </a:pPr>
            <a:r>
              <a:rPr lang="en-US" b="1" dirty="0"/>
              <a:t>KuK artillery rained down on the 116</a:t>
            </a:r>
            <a:r>
              <a:rPr lang="en-US" b="1" baseline="30000" dirty="0"/>
              <a:t>th</a:t>
            </a:r>
            <a:r>
              <a:rPr lang="en-US" b="1" dirty="0"/>
              <a:t> REGT</a:t>
            </a:r>
          </a:p>
          <a:p>
            <a:pPr marL="742950" lvl="1" indent="-285750">
              <a:buFont typeface="Arial" panose="020B0604020202020204" pitchFamily="34" charset="0"/>
              <a:buChar char="•"/>
            </a:pPr>
            <a:r>
              <a:rPr lang="en-US" b="1" dirty="0"/>
              <a:t>1LT Fred Traut (MD officer assigned to I CO 116) is severely wounded by FA fire at this point.  (First officer casualty of 116) </a:t>
            </a:r>
          </a:p>
          <a:p>
            <a:pPr marL="742950" lvl="1" indent="-285750">
              <a:buFont typeface="Arial" panose="020B0604020202020204" pitchFamily="34" charset="0"/>
              <a:buChar char="•"/>
            </a:pPr>
            <a:r>
              <a:rPr lang="en-US" b="1" dirty="0"/>
              <a:t>KuK 1</a:t>
            </a:r>
            <a:r>
              <a:rPr lang="en-US" b="1" baseline="30000" dirty="0"/>
              <a:t>st</a:t>
            </a:r>
            <a:r>
              <a:rPr lang="en-US" b="1" dirty="0"/>
              <a:t> Division resistance was stiffest on their own main position, which was the 29</a:t>
            </a:r>
            <a:r>
              <a:rPr lang="en-US" b="1" baseline="30000" dirty="0"/>
              <a:t>th</a:t>
            </a:r>
            <a:r>
              <a:rPr lang="en-US" b="1" dirty="0"/>
              <a:t> Division’s Intermediate Objective</a:t>
            </a:r>
          </a:p>
          <a:p>
            <a:pPr marL="1200150" lvl="2" indent="-285750">
              <a:buFont typeface="Arial" panose="020B0604020202020204" pitchFamily="34" charset="0"/>
              <a:buChar char="•"/>
            </a:pPr>
            <a:r>
              <a:rPr lang="en-US" b="1" dirty="0"/>
              <a:t>This is along the northern slope of Malbrook Hill and the southern edge of the Bois Brabant-sur-Meuse </a:t>
            </a:r>
          </a:p>
          <a:p>
            <a:pPr marL="1200150" lvl="2" indent="-285750">
              <a:buFont typeface="Arial" panose="020B0604020202020204" pitchFamily="34" charset="0"/>
              <a:buChar char="•"/>
            </a:pPr>
            <a:r>
              <a:rPr lang="en-US" b="1" dirty="0"/>
              <a:t>Part of the Intermediate Objective was reached by the 116</a:t>
            </a:r>
            <a:r>
              <a:rPr lang="en-US" b="1" baseline="30000" dirty="0"/>
              <a:t>th</a:t>
            </a:r>
            <a:r>
              <a:rPr lang="en-US" b="1" dirty="0"/>
              <a:t> at 1630, 8 OCT 1918</a:t>
            </a:r>
          </a:p>
          <a:p>
            <a:pPr marL="285750" indent="-285750">
              <a:buFont typeface="Arial" panose="020B0604020202020204" pitchFamily="34" charset="0"/>
              <a:buChar char="•"/>
            </a:pPr>
            <a:r>
              <a:rPr lang="en-US" b="1" dirty="0"/>
              <a:t>The 3/116</a:t>
            </a:r>
            <a:r>
              <a:rPr lang="en-US" b="1" baseline="30000" dirty="0"/>
              <a:t>th</a:t>
            </a:r>
            <a:r>
              <a:rPr lang="en-US" b="1" dirty="0"/>
              <a:t> INF REGT was checked by heavy machine gun fire 200 meters short of the objective </a:t>
            </a:r>
          </a:p>
          <a:p>
            <a:pPr marL="742950" lvl="1" indent="-285750">
              <a:buFont typeface="Arial" panose="020B0604020202020204" pitchFamily="34" charset="0"/>
              <a:buChar char="•"/>
            </a:pPr>
            <a:r>
              <a:rPr lang="en-US" b="1" dirty="0"/>
              <a:t>As follow on units moved up with 3/116</a:t>
            </a:r>
            <a:r>
              <a:rPr lang="en-US" b="1" baseline="30000" dirty="0"/>
              <a:t>th</a:t>
            </a:r>
            <a:r>
              <a:rPr lang="en-US" b="1" dirty="0"/>
              <a:t> INF, the resulting concentration of fire overwhelmed the KuK 112</a:t>
            </a:r>
            <a:r>
              <a:rPr lang="en-US" b="1" baseline="30000" dirty="0"/>
              <a:t>th</a:t>
            </a:r>
            <a:r>
              <a:rPr lang="en-US" b="1" dirty="0"/>
              <a:t> and the trenches on the objective fell to 116</a:t>
            </a:r>
            <a:r>
              <a:rPr lang="en-US" b="1" baseline="30000" dirty="0"/>
              <a:t>th</a:t>
            </a:r>
            <a:r>
              <a:rPr lang="en-US" b="1" dirty="0"/>
              <a:t> bayonets</a:t>
            </a:r>
          </a:p>
          <a:p>
            <a:pPr lvl="1"/>
            <a:r>
              <a:rPr lang="en-US" b="1" dirty="0"/>
              <a:t> </a:t>
            </a:r>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endParaRPr lang="en-US" b="1" dirty="0"/>
          </a:p>
          <a:p>
            <a:pPr algn="ctr"/>
            <a:endParaRPr lang="en-US" sz="2400" b="1" dirty="0"/>
          </a:p>
          <a:p>
            <a:pPr algn="ctr"/>
            <a:endParaRPr lang="en-US" sz="2400" b="1" dirty="0"/>
          </a:p>
        </p:txBody>
      </p:sp>
    </p:spTree>
    <p:extLst>
      <p:ext uri="{BB962C8B-B14F-4D97-AF65-F5344CB8AC3E}">
        <p14:creationId xmlns:p14="http://schemas.microsoft.com/office/powerpoint/2010/main" val="85893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2308"/>
            <a:ext cx="12192000" cy="4801314"/>
          </a:xfrm>
          <a:prstGeom prst="rect">
            <a:avLst/>
          </a:prstGeom>
        </p:spPr>
        <p:txBody>
          <a:bodyPr wrap="square">
            <a:spAutoFit/>
          </a:bodyPr>
          <a:lstStyle/>
          <a:p>
            <a:pPr algn="ctr"/>
            <a:r>
              <a:rPr lang="en-US" sz="2400" b="1" dirty="0"/>
              <a:t>US VANG 116</a:t>
            </a:r>
            <a:r>
              <a:rPr lang="en-US" sz="2400" b="1" baseline="30000" dirty="0"/>
              <a:t>th</a:t>
            </a:r>
            <a:r>
              <a:rPr lang="en-US" sz="2400" b="1" dirty="0"/>
              <a:t> INF REGT, KuK 61</a:t>
            </a:r>
            <a:r>
              <a:rPr lang="en-US" sz="2400" b="1" baseline="30000" dirty="0"/>
              <a:t>st</a:t>
            </a:r>
            <a:r>
              <a:rPr lang="en-US" sz="2400" b="1" dirty="0"/>
              <a:t> INF REGT and 112</a:t>
            </a:r>
            <a:r>
              <a:rPr lang="en-US" sz="2400" b="1" baseline="30000" dirty="0"/>
              <a:t>th </a:t>
            </a:r>
            <a:r>
              <a:rPr lang="en-US" sz="2400" b="1" dirty="0"/>
              <a:t>INF REGT Actions on the Intermediate Objective</a:t>
            </a:r>
          </a:p>
          <a:p>
            <a:pPr marL="342900" indent="-342900">
              <a:buFont typeface="Arial" panose="020B0604020202020204" pitchFamily="34" charset="0"/>
              <a:buChar char="•"/>
            </a:pPr>
            <a:r>
              <a:rPr lang="en-US" b="1" dirty="0"/>
              <a:t>The 116</a:t>
            </a:r>
            <a:r>
              <a:rPr lang="en-US" b="1" baseline="30000" dirty="0"/>
              <a:t>th</a:t>
            </a:r>
            <a:r>
              <a:rPr lang="en-US" b="1" dirty="0"/>
              <a:t> INF cleared the KuK trench line on the Intermediate Objective but then came under heavy fire from their right flank.  This fire was from the Bois </a:t>
            </a:r>
            <a:r>
              <a:rPr lang="en-US" b="1" dirty="0" err="1"/>
              <a:t>d’Ormont</a:t>
            </a:r>
            <a:r>
              <a:rPr lang="en-US" b="1" dirty="0"/>
              <a:t> and </a:t>
            </a:r>
            <a:r>
              <a:rPr lang="en-US" b="1" dirty="0" err="1"/>
              <a:t>Ormont</a:t>
            </a:r>
            <a:r>
              <a:rPr lang="en-US" b="1" dirty="0"/>
              <a:t> Farms </a:t>
            </a:r>
          </a:p>
          <a:p>
            <a:pPr marL="800100" lvl="1" indent="-342900">
              <a:buFont typeface="Arial" panose="020B0604020202020204" pitchFamily="34" charset="0"/>
              <a:buChar char="•"/>
            </a:pPr>
            <a:r>
              <a:rPr lang="en-US" b="1" dirty="0"/>
              <a:t>The entire regiment took casualties from this fire but the 3/116</a:t>
            </a:r>
            <a:r>
              <a:rPr lang="en-US" b="1" baseline="30000" dirty="0"/>
              <a:t>th</a:t>
            </a:r>
            <a:r>
              <a:rPr lang="en-US" b="1" dirty="0"/>
              <a:t> INF especially so</a:t>
            </a:r>
          </a:p>
          <a:p>
            <a:pPr marL="1257300" lvl="2" indent="-342900">
              <a:buFont typeface="Arial" panose="020B0604020202020204" pitchFamily="34" charset="0"/>
              <a:buChar char="•"/>
            </a:pPr>
            <a:r>
              <a:rPr lang="en-US" b="1" dirty="0"/>
              <a:t>MAJ Robert Conrad fell to this fire, leading I Company (awarded the Distinguished Service Cross)</a:t>
            </a:r>
          </a:p>
          <a:p>
            <a:pPr marL="1714500" lvl="3" indent="-342900">
              <a:buFont typeface="Arial" panose="020B0604020202020204" pitchFamily="34" charset="0"/>
              <a:buChar char="•"/>
            </a:pPr>
            <a:r>
              <a:rPr lang="en-US" b="1" dirty="0"/>
              <a:t>LT Dinges (only surviving officer of I CO) assumed command of I Company and led an assault on the KuK positions to the right flank.  These positions are taken, along with 19 prisoners, and four machine guns</a:t>
            </a:r>
          </a:p>
          <a:p>
            <a:pPr marL="1714500" lvl="3" indent="-342900">
              <a:buFont typeface="Arial" panose="020B0604020202020204" pitchFamily="34" charset="0"/>
              <a:buChar char="•"/>
            </a:pPr>
            <a:r>
              <a:rPr lang="en-US" b="1" dirty="0"/>
              <a:t>Later in the day, Corporal Allamong (I CO) single-handed captured three machine guns and 26 prisoners (awarded the Distinguished Service Cross)</a:t>
            </a:r>
          </a:p>
          <a:p>
            <a:pPr marL="1257300" lvl="2" indent="-342900">
              <a:buFont typeface="Arial" panose="020B0604020202020204" pitchFamily="34" charset="0"/>
              <a:buChar char="•"/>
            </a:pPr>
            <a:r>
              <a:rPr lang="en-US" b="1" dirty="0"/>
              <a:t>1LT Cunningham (LNO with 3/116</a:t>
            </a:r>
            <a:r>
              <a:rPr lang="en-US" b="1" baseline="30000" dirty="0"/>
              <a:t>th</a:t>
            </a:r>
            <a:r>
              <a:rPr lang="en-US" b="1" dirty="0"/>
              <a:t> INF) saves a wounded soldier under heavy machinegun fire (awarded the Distinguished Service Cross) but is killed a few days later leading a platoon against an enemy machinegun nest</a:t>
            </a:r>
          </a:p>
          <a:p>
            <a:pPr marL="1714500" lvl="3"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116</a:t>
            </a:r>
            <a:r>
              <a:rPr lang="en-US" b="1" baseline="30000" dirty="0"/>
              <a:t>th</a:t>
            </a:r>
            <a:r>
              <a:rPr lang="en-US" b="1" dirty="0"/>
              <a:t> INF was under heavy fire from infantry direct fire, artillery, and close air support for two hours on the Intermediate Objective</a:t>
            </a:r>
          </a:p>
          <a:p>
            <a:endParaRPr lang="en-US" sz="2400" b="1" dirty="0"/>
          </a:p>
        </p:txBody>
      </p:sp>
    </p:spTree>
    <p:extLst>
      <p:ext uri="{BB962C8B-B14F-4D97-AF65-F5344CB8AC3E}">
        <p14:creationId xmlns:p14="http://schemas.microsoft.com/office/powerpoint/2010/main" val="4055845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8404"/>
            <a:ext cx="12192000" cy="7571303"/>
          </a:xfrm>
          <a:prstGeom prst="rect">
            <a:avLst/>
          </a:prstGeom>
        </p:spPr>
        <p:txBody>
          <a:bodyPr wrap="square">
            <a:spAutoFit/>
          </a:bodyPr>
          <a:lstStyle/>
          <a:p>
            <a:pPr algn="ctr"/>
            <a:r>
              <a:rPr lang="en-US" sz="2400" b="1" dirty="0"/>
              <a:t>US VANG 116</a:t>
            </a:r>
            <a:r>
              <a:rPr lang="en-US" sz="2400" b="1" baseline="30000" dirty="0"/>
              <a:t>th</a:t>
            </a:r>
            <a:r>
              <a:rPr lang="en-US" sz="2400" b="1" dirty="0"/>
              <a:t> INF REGT, KuK 61</a:t>
            </a:r>
            <a:r>
              <a:rPr lang="en-US" sz="2400" b="1" baseline="30000" dirty="0"/>
              <a:t>st</a:t>
            </a:r>
            <a:r>
              <a:rPr lang="en-US" sz="2400" b="1" dirty="0"/>
              <a:t> INF REGT and 112</a:t>
            </a:r>
            <a:r>
              <a:rPr lang="en-US" sz="2400" b="1" baseline="30000" dirty="0"/>
              <a:t>th </a:t>
            </a:r>
            <a:r>
              <a:rPr lang="en-US" sz="2400" b="1" dirty="0"/>
              <a:t>INF REGT Actions on the Intermediate Objective</a:t>
            </a:r>
          </a:p>
          <a:p>
            <a:pPr marL="285750" indent="-285750">
              <a:buFont typeface="Arial" panose="020B0604020202020204" pitchFamily="34" charset="0"/>
              <a:buChar char="•"/>
            </a:pPr>
            <a:r>
              <a:rPr lang="en-US" b="1" dirty="0"/>
              <a:t>As the 116</a:t>
            </a:r>
            <a:r>
              <a:rPr lang="en-US" b="1" baseline="30000" dirty="0"/>
              <a:t>th</a:t>
            </a:r>
            <a:r>
              <a:rPr lang="en-US" b="1" dirty="0"/>
              <a:t> INF occupied the Intermediate objective, heavy fire from dug in machinegun positions on the northern and eastern slopes of Malbrouck Hill on the left flank checked  further advance</a:t>
            </a:r>
          </a:p>
          <a:p>
            <a:pPr marL="285750" indent="-285750">
              <a:buFont typeface="Arial" panose="020B0604020202020204" pitchFamily="34" charset="0"/>
              <a:buChar char="•"/>
            </a:pPr>
            <a:r>
              <a:rPr lang="en-US" b="1" dirty="0"/>
              <a:t>L Company lead by CPT Johnston, on his own initiative, launched a flank attack on the enemy positions on Malbrouck Hill.  </a:t>
            </a:r>
          </a:p>
          <a:p>
            <a:pPr marL="742950" lvl="1" indent="-285750">
              <a:buFont typeface="Arial" panose="020B0604020202020204" pitchFamily="34" charset="0"/>
              <a:buChar char="•"/>
            </a:pPr>
            <a:r>
              <a:rPr lang="en-US" b="1" dirty="0"/>
              <a:t>L CO assault is followed up by a bayonet assault by K Company (LT Stone) (awarded the distinguished service cross)</a:t>
            </a:r>
          </a:p>
          <a:p>
            <a:pPr marL="742950" lvl="1" indent="-285750">
              <a:buFont typeface="Arial" panose="020B0604020202020204" pitchFamily="34" charset="0"/>
              <a:buChar char="•"/>
            </a:pPr>
            <a:r>
              <a:rPr lang="en-US" b="1" dirty="0"/>
              <a:t>Resistance on Malbrouck Hill is overcome and 210 prisoners taken, including a KuK BN commander, and his staff</a:t>
            </a:r>
          </a:p>
          <a:p>
            <a:pPr marL="285750" indent="-285750">
              <a:buFont typeface="Arial" panose="020B0604020202020204" pitchFamily="34" charset="0"/>
              <a:buChar char="•"/>
            </a:pPr>
            <a:r>
              <a:rPr lang="en-US" b="1" dirty="0"/>
              <a:t>At Bois de Brabant 116</a:t>
            </a:r>
            <a:r>
              <a:rPr lang="en-US" b="1" baseline="30000" dirty="0"/>
              <a:t>th</a:t>
            </a:r>
            <a:r>
              <a:rPr lang="en-US" b="1" dirty="0"/>
              <a:t> INF captured 18 heavy machineguns, many Lewis guns, five cannon, two mortars, as well as an ammunition dump and food cache’</a:t>
            </a:r>
          </a:p>
          <a:p>
            <a:pPr marL="285750" indent="-285750">
              <a:buFont typeface="Arial" panose="020B0604020202020204" pitchFamily="34" charset="0"/>
              <a:buChar char="•"/>
            </a:pPr>
            <a:r>
              <a:rPr lang="en-US" b="1" dirty="0"/>
              <a:t>At 1300 the 1/116 passes through the 3/116 to become the attacking battalion</a:t>
            </a:r>
          </a:p>
          <a:p>
            <a:pPr marL="742950" lvl="1" indent="-285750">
              <a:buFont typeface="Arial" panose="020B0604020202020204" pitchFamily="34" charset="0"/>
              <a:buChar char="•"/>
            </a:pPr>
            <a:r>
              <a:rPr lang="en-US" b="1" dirty="0"/>
              <a:t>1/116</a:t>
            </a:r>
            <a:r>
              <a:rPr lang="en-US" b="1" baseline="30000" dirty="0"/>
              <a:t>th</a:t>
            </a:r>
            <a:r>
              <a:rPr lang="en-US" b="1" dirty="0"/>
              <a:t> BN immediately hits heavy resistance from machines guns and rifle fire along the high ground of the Brabant Woods</a:t>
            </a:r>
          </a:p>
          <a:p>
            <a:pPr marL="742950" lvl="1" indent="-285750">
              <a:buFont typeface="Arial" panose="020B0604020202020204" pitchFamily="34" charset="0"/>
              <a:buChar char="•"/>
            </a:pPr>
            <a:r>
              <a:rPr lang="en-US" b="1" dirty="0"/>
              <a:t>1/116</a:t>
            </a:r>
            <a:r>
              <a:rPr lang="en-US" b="1" baseline="30000" dirty="0"/>
              <a:t>th</a:t>
            </a:r>
            <a:r>
              <a:rPr lang="en-US" b="1" dirty="0"/>
              <a:t> BN moves slowly, after reducing the enemy machine guns, to the northern slope of the Normal Objective (Molleville Woods) reaching it at 1540   </a:t>
            </a:r>
          </a:p>
          <a:p>
            <a:pPr marL="742950" lvl="1" indent="-285750">
              <a:buFont typeface="Arial" panose="020B0604020202020204" pitchFamily="34" charset="0"/>
              <a:buChar char="•"/>
            </a:pPr>
            <a:r>
              <a:rPr lang="en-US" b="1" dirty="0"/>
              <a:t>Soldiers from 3/116</a:t>
            </a:r>
            <a:r>
              <a:rPr lang="en-US" b="1" baseline="30000" dirty="0"/>
              <a:t>th</a:t>
            </a:r>
            <a:r>
              <a:rPr lang="en-US" b="1" dirty="0"/>
              <a:t> BN:  SGT Gorman, CPL Allen, CPL Maxie, PVT Techel, PVT Dunn (killed) attacked and captured eight enemy machine guns and their crews (all are awarded the Distinguished Service Cross)</a:t>
            </a:r>
          </a:p>
          <a:p>
            <a:pPr marL="742950" lvl="1" indent="-285750">
              <a:buFont typeface="Arial" panose="020B0604020202020204" pitchFamily="34" charset="0"/>
              <a:buChar char="•"/>
            </a:pPr>
            <a:r>
              <a:rPr lang="en-US" b="1" dirty="0"/>
              <a:t>At Bois de </a:t>
            </a:r>
            <a:r>
              <a:rPr lang="en-US" b="1" dirty="0" err="1"/>
              <a:t>Consenvoye</a:t>
            </a:r>
            <a:r>
              <a:rPr lang="en-US" b="1" dirty="0"/>
              <a:t> SGT Gregory (Headquarters CO, 116</a:t>
            </a:r>
            <a:r>
              <a:rPr lang="en-US" b="1" baseline="30000" dirty="0"/>
              <a:t>th</a:t>
            </a:r>
            <a:r>
              <a:rPr lang="en-US" b="1" dirty="0"/>
              <a:t> INF) (from Chace City, VA) moved forward from his trench mortar section with a rifle and an improvised grenade</a:t>
            </a:r>
          </a:p>
          <a:p>
            <a:pPr marL="1200150" lvl="2" indent="-285750">
              <a:buFont typeface="Arial" panose="020B0604020202020204" pitchFamily="34" charset="0"/>
              <a:buChar char="•"/>
            </a:pPr>
            <a:r>
              <a:rPr lang="en-US" b="1" dirty="0"/>
              <a:t>Captured a machine gun and its crew</a:t>
            </a:r>
          </a:p>
          <a:p>
            <a:pPr marL="1200150" lvl="2" indent="-285750">
              <a:buFont typeface="Arial" panose="020B0604020202020204" pitchFamily="34" charset="0"/>
              <a:buChar char="•"/>
            </a:pPr>
            <a:r>
              <a:rPr lang="en-US" b="1" dirty="0"/>
              <a:t>Captured a 7,5cm Mountain Howitzer and its crew</a:t>
            </a:r>
          </a:p>
          <a:p>
            <a:pPr marL="1200150" lvl="2" indent="-285750">
              <a:buFont typeface="Arial" panose="020B0604020202020204" pitchFamily="34" charset="0"/>
              <a:buChar char="•"/>
            </a:pPr>
            <a:r>
              <a:rPr lang="en-US" b="1" dirty="0"/>
              <a:t>Captured 19 additional enemy troops in a dug out</a:t>
            </a:r>
          </a:p>
          <a:p>
            <a:pPr marL="1200150" lvl="2" indent="-285750">
              <a:buFont typeface="Arial" panose="020B0604020202020204" pitchFamily="34" charset="0"/>
              <a:buChar char="•"/>
            </a:pPr>
            <a:r>
              <a:rPr lang="en-US" b="1" dirty="0"/>
              <a:t>He is awarded the Congressional Medal of Honor </a:t>
            </a:r>
          </a:p>
          <a:p>
            <a:pPr marL="1200150" lvl="2"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endParaRPr lang="en-US" sz="2400" b="1" dirty="0"/>
          </a:p>
        </p:txBody>
      </p:sp>
    </p:spTree>
    <p:extLst>
      <p:ext uri="{BB962C8B-B14F-4D97-AF65-F5344CB8AC3E}">
        <p14:creationId xmlns:p14="http://schemas.microsoft.com/office/powerpoint/2010/main" val="2056230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F2DCB-8DED-40B8-BE45-651FAC1DE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100" y="0"/>
            <a:ext cx="6794500" cy="6858000"/>
          </a:xfrm>
          <a:prstGeom prst="rect">
            <a:avLst/>
          </a:prstGeom>
        </p:spPr>
      </p:pic>
      <p:pic>
        <p:nvPicPr>
          <p:cNvPr id="4" name="Picture 3">
            <a:extLst>
              <a:ext uri="{FF2B5EF4-FFF2-40B4-BE49-F238E27FC236}">
                <a16:creationId xmlns:a16="http://schemas.microsoft.com/office/drawing/2014/main" id="{65BB5D55-4A28-4D4D-BDC5-F093169B0259}"/>
              </a:ext>
            </a:extLst>
          </p:cNvPr>
          <p:cNvPicPr>
            <a:picLocks noChangeAspect="1"/>
          </p:cNvPicPr>
          <p:nvPr/>
        </p:nvPicPr>
        <p:blipFill>
          <a:blip r:embed="rId3"/>
          <a:stretch>
            <a:fillRect/>
          </a:stretch>
        </p:blipFill>
        <p:spPr>
          <a:xfrm>
            <a:off x="6360053" y="5358847"/>
            <a:ext cx="2469094" cy="1016553"/>
          </a:xfrm>
          <a:prstGeom prst="rect">
            <a:avLst/>
          </a:prstGeom>
        </p:spPr>
      </p:pic>
      <p:sp>
        <p:nvSpPr>
          <p:cNvPr id="5" name="TextBox 4">
            <a:extLst>
              <a:ext uri="{FF2B5EF4-FFF2-40B4-BE49-F238E27FC236}">
                <a16:creationId xmlns:a16="http://schemas.microsoft.com/office/drawing/2014/main" id="{BFA88574-4C7E-42DB-A7D4-C05F45432EEC}"/>
              </a:ext>
            </a:extLst>
          </p:cNvPr>
          <p:cNvSpPr txBox="1"/>
          <p:nvPr/>
        </p:nvSpPr>
        <p:spPr>
          <a:xfrm rot="20684676">
            <a:off x="3594100" y="5595330"/>
            <a:ext cx="2755900" cy="400110"/>
          </a:xfrm>
          <a:prstGeom prst="rect">
            <a:avLst/>
          </a:prstGeom>
          <a:noFill/>
        </p:spPr>
        <p:txBody>
          <a:bodyPr wrap="square" rtlCol="0">
            <a:spAutoFit/>
          </a:bodyPr>
          <a:lstStyle/>
          <a:p>
            <a:r>
              <a:rPr lang="en-US" sz="2000" b="1" dirty="0"/>
              <a:t>Intermediate Objective</a:t>
            </a:r>
          </a:p>
        </p:txBody>
      </p:sp>
      <p:cxnSp>
        <p:nvCxnSpPr>
          <p:cNvPr id="7" name="Connector: Elbow 6">
            <a:extLst>
              <a:ext uri="{FF2B5EF4-FFF2-40B4-BE49-F238E27FC236}">
                <a16:creationId xmlns:a16="http://schemas.microsoft.com/office/drawing/2014/main" id="{C6410A26-EEAC-4763-B7B6-2948A42BD8E0}"/>
              </a:ext>
            </a:extLst>
          </p:cNvPr>
          <p:cNvCxnSpPr/>
          <p:nvPr/>
        </p:nvCxnSpPr>
        <p:spPr>
          <a:xfrm>
            <a:off x="6578600" y="1587500"/>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782C5EC-6253-4A7C-8DC8-5B6F9F83FA82}"/>
              </a:ext>
            </a:extLst>
          </p:cNvPr>
          <p:cNvPicPr>
            <a:picLocks noChangeAspect="1"/>
          </p:cNvPicPr>
          <p:nvPr/>
        </p:nvPicPr>
        <p:blipFill>
          <a:blip r:embed="rId4"/>
          <a:stretch>
            <a:fillRect/>
          </a:stretch>
        </p:blipFill>
        <p:spPr>
          <a:xfrm rot="20946406">
            <a:off x="2799010" y="5282653"/>
            <a:ext cx="1615580" cy="890093"/>
          </a:xfrm>
          <a:prstGeom prst="rect">
            <a:avLst/>
          </a:prstGeom>
        </p:spPr>
      </p:pic>
      <p:sp>
        <p:nvSpPr>
          <p:cNvPr id="10" name="Oval 9">
            <a:extLst>
              <a:ext uri="{FF2B5EF4-FFF2-40B4-BE49-F238E27FC236}">
                <a16:creationId xmlns:a16="http://schemas.microsoft.com/office/drawing/2014/main" id="{4F501617-7ADC-4A2D-8D83-33B93964F7B9}"/>
              </a:ext>
            </a:extLst>
          </p:cNvPr>
          <p:cNvSpPr/>
          <p:nvPr/>
        </p:nvSpPr>
        <p:spPr>
          <a:xfrm rot="463390">
            <a:off x="5799285" y="3750798"/>
            <a:ext cx="2622669" cy="507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r>
              <a:rPr lang="en-US" baseline="30000" dirty="0">
                <a:solidFill>
                  <a:schemeClr val="tx1"/>
                </a:solidFill>
              </a:rPr>
              <a:t>nd</a:t>
            </a:r>
            <a:r>
              <a:rPr lang="en-US" dirty="0">
                <a:solidFill>
                  <a:schemeClr val="tx1"/>
                </a:solidFill>
              </a:rPr>
              <a:t> BN 116</a:t>
            </a:r>
            <a:r>
              <a:rPr lang="en-US" baseline="30000" dirty="0">
                <a:solidFill>
                  <a:schemeClr val="tx1"/>
                </a:solidFill>
              </a:rPr>
              <a:t>th</a:t>
            </a:r>
            <a:r>
              <a:rPr lang="en-US" dirty="0">
                <a:solidFill>
                  <a:schemeClr val="tx1"/>
                </a:solidFill>
              </a:rPr>
              <a:t> INF</a:t>
            </a:r>
          </a:p>
          <a:p>
            <a:pPr algn="ctr"/>
            <a:r>
              <a:rPr lang="en-US" dirty="0">
                <a:solidFill>
                  <a:schemeClr val="tx1"/>
                </a:solidFill>
              </a:rPr>
              <a:t>8 OCT</a:t>
            </a:r>
          </a:p>
        </p:txBody>
      </p:sp>
      <p:sp>
        <p:nvSpPr>
          <p:cNvPr id="11" name="Oval 10">
            <a:extLst>
              <a:ext uri="{FF2B5EF4-FFF2-40B4-BE49-F238E27FC236}">
                <a16:creationId xmlns:a16="http://schemas.microsoft.com/office/drawing/2014/main" id="{27E42DBF-6ACE-4904-A97D-D9D41C70E790}"/>
              </a:ext>
            </a:extLst>
          </p:cNvPr>
          <p:cNvSpPr/>
          <p:nvPr/>
        </p:nvSpPr>
        <p:spPr>
          <a:xfrm rot="374910">
            <a:off x="5618053" y="2637182"/>
            <a:ext cx="2580472" cy="5204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1</a:t>
            </a:r>
            <a:r>
              <a:rPr lang="en-US" sz="1400" b="1" baseline="30000" dirty="0">
                <a:solidFill>
                  <a:schemeClr val="tx1"/>
                </a:solidFill>
              </a:rPr>
              <a:t>st</a:t>
            </a:r>
            <a:r>
              <a:rPr lang="en-US" sz="1400" b="1" dirty="0">
                <a:solidFill>
                  <a:schemeClr val="tx1"/>
                </a:solidFill>
              </a:rPr>
              <a:t> 116</a:t>
            </a:r>
            <a:r>
              <a:rPr lang="en-US" sz="1400" b="1" baseline="30000" dirty="0">
                <a:solidFill>
                  <a:schemeClr val="tx1"/>
                </a:solidFill>
              </a:rPr>
              <a:t>th</a:t>
            </a:r>
            <a:r>
              <a:rPr lang="en-US" sz="1400" b="1" dirty="0">
                <a:solidFill>
                  <a:schemeClr val="tx1"/>
                </a:solidFill>
              </a:rPr>
              <a:t> INF BN</a:t>
            </a:r>
          </a:p>
          <a:p>
            <a:pPr algn="ctr"/>
            <a:r>
              <a:rPr lang="en-US" sz="1400" b="1" dirty="0">
                <a:solidFill>
                  <a:schemeClr val="tx1"/>
                </a:solidFill>
              </a:rPr>
              <a:t> 8 OCT</a:t>
            </a:r>
          </a:p>
        </p:txBody>
      </p:sp>
      <p:sp>
        <p:nvSpPr>
          <p:cNvPr id="12" name="Oval 11">
            <a:extLst>
              <a:ext uri="{FF2B5EF4-FFF2-40B4-BE49-F238E27FC236}">
                <a16:creationId xmlns:a16="http://schemas.microsoft.com/office/drawing/2014/main" id="{0D8C1F86-266E-4D04-8A9A-65F421CCEC05}"/>
              </a:ext>
            </a:extLst>
          </p:cNvPr>
          <p:cNvSpPr/>
          <p:nvPr/>
        </p:nvSpPr>
        <p:spPr>
          <a:xfrm rot="1167549">
            <a:off x="7325289" y="2504573"/>
            <a:ext cx="2211403" cy="4926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1</a:t>
            </a:r>
            <a:r>
              <a:rPr lang="en-US" sz="1400" b="1" baseline="30000" dirty="0">
                <a:solidFill>
                  <a:schemeClr val="tx1"/>
                </a:solidFill>
              </a:rPr>
              <a:t>st</a:t>
            </a:r>
            <a:r>
              <a:rPr lang="en-US" sz="1400" b="1" dirty="0">
                <a:solidFill>
                  <a:schemeClr val="tx1"/>
                </a:solidFill>
              </a:rPr>
              <a:t> 116</a:t>
            </a:r>
            <a:r>
              <a:rPr lang="en-US" sz="1400" b="1" baseline="30000" dirty="0">
                <a:solidFill>
                  <a:schemeClr val="tx1"/>
                </a:solidFill>
              </a:rPr>
              <a:t>th</a:t>
            </a:r>
            <a:r>
              <a:rPr lang="en-US" sz="1400" b="1" dirty="0">
                <a:solidFill>
                  <a:schemeClr val="tx1"/>
                </a:solidFill>
              </a:rPr>
              <a:t> INF</a:t>
            </a:r>
          </a:p>
          <a:p>
            <a:pPr algn="ctr"/>
            <a:r>
              <a:rPr lang="en-US" sz="1400" b="1" dirty="0">
                <a:solidFill>
                  <a:schemeClr val="tx1"/>
                </a:solidFill>
              </a:rPr>
              <a:t>10</a:t>
            </a:r>
            <a:r>
              <a:rPr lang="en-US" sz="1400" b="1" baseline="30000" dirty="0">
                <a:solidFill>
                  <a:schemeClr val="tx1"/>
                </a:solidFill>
              </a:rPr>
              <a:t> OCT</a:t>
            </a:r>
            <a:endParaRPr lang="en-US" sz="1400" b="1" dirty="0">
              <a:solidFill>
                <a:schemeClr val="tx1"/>
              </a:solidFill>
            </a:endParaRPr>
          </a:p>
        </p:txBody>
      </p:sp>
      <p:sp>
        <p:nvSpPr>
          <p:cNvPr id="13" name="Oval 12">
            <a:extLst>
              <a:ext uri="{FF2B5EF4-FFF2-40B4-BE49-F238E27FC236}">
                <a16:creationId xmlns:a16="http://schemas.microsoft.com/office/drawing/2014/main" id="{A8DAB000-8A14-49C9-96FB-B76D77CDAECF}"/>
              </a:ext>
            </a:extLst>
          </p:cNvPr>
          <p:cNvSpPr/>
          <p:nvPr/>
        </p:nvSpPr>
        <p:spPr>
          <a:xfrm rot="21385068">
            <a:off x="4315900" y="136743"/>
            <a:ext cx="1778000" cy="5498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6443B1B-474C-459C-B021-CB25BFDDEBFD}"/>
              </a:ext>
            </a:extLst>
          </p:cNvPr>
          <p:cNvSpPr/>
          <p:nvPr/>
        </p:nvSpPr>
        <p:spPr>
          <a:xfrm>
            <a:off x="5368529" y="2048987"/>
            <a:ext cx="1937856" cy="5460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a:p>
            <a:pPr algn="ctr"/>
            <a:endParaRPr lang="en-US" sz="1400" b="1" dirty="0">
              <a:solidFill>
                <a:schemeClr val="tx1"/>
              </a:solidFill>
            </a:endParaRPr>
          </a:p>
          <a:p>
            <a:pPr algn="ctr"/>
            <a:r>
              <a:rPr lang="en-US" sz="1400" b="1" dirty="0">
                <a:solidFill>
                  <a:schemeClr val="tx1"/>
                </a:solidFill>
              </a:rPr>
              <a:t>1</a:t>
            </a:r>
            <a:r>
              <a:rPr lang="en-US" sz="1400" b="1" baseline="30000" dirty="0">
                <a:solidFill>
                  <a:schemeClr val="tx1"/>
                </a:solidFill>
              </a:rPr>
              <a:t>st</a:t>
            </a:r>
            <a:r>
              <a:rPr lang="en-US" sz="1400" b="1" dirty="0">
                <a:solidFill>
                  <a:schemeClr val="tx1"/>
                </a:solidFill>
              </a:rPr>
              <a:t> 116</a:t>
            </a:r>
            <a:r>
              <a:rPr lang="en-US" sz="1400" b="1" baseline="30000" dirty="0">
                <a:solidFill>
                  <a:schemeClr val="tx1"/>
                </a:solidFill>
              </a:rPr>
              <a:t>th</a:t>
            </a:r>
            <a:r>
              <a:rPr lang="en-US" sz="1400" b="1" dirty="0">
                <a:solidFill>
                  <a:schemeClr val="tx1"/>
                </a:solidFill>
              </a:rPr>
              <a:t> INF</a:t>
            </a:r>
          </a:p>
          <a:p>
            <a:pPr algn="ctr"/>
            <a:r>
              <a:rPr lang="en-US" sz="1400" b="1" dirty="0">
                <a:solidFill>
                  <a:schemeClr val="tx1"/>
                </a:solidFill>
              </a:rPr>
              <a:t>12 OCT</a:t>
            </a:r>
          </a:p>
          <a:p>
            <a:pPr algn="ctr"/>
            <a:endParaRPr lang="en-US" sz="1400" b="1" dirty="0">
              <a:solidFill>
                <a:schemeClr val="tx1"/>
              </a:solidFill>
            </a:endParaRPr>
          </a:p>
          <a:p>
            <a:pPr algn="ctr"/>
            <a:endParaRPr lang="en-US" sz="1000" dirty="0">
              <a:solidFill>
                <a:schemeClr val="tx1"/>
              </a:solidFill>
            </a:endParaRPr>
          </a:p>
        </p:txBody>
      </p:sp>
      <p:sp>
        <p:nvSpPr>
          <p:cNvPr id="15" name="Oval 14">
            <a:extLst>
              <a:ext uri="{FF2B5EF4-FFF2-40B4-BE49-F238E27FC236}">
                <a16:creationId xmlns:a16="http://schemas.microsoft.com/office/drawing/2014/main" id="{8E63EFDE-02A8-4F94-BE68-E226AD672E85}"/>
              </a:ext>
            </a:extLst>
          </p:cNvPr>
          <p:cNvSpPr/>
          <p:nvPr/>
        </p:nvSpPr>
        <p:spPr>
          <a:xfrm rot="349318">
            <a:off x="2623379" y="503317"/>
            <a:ext cx="1754680" cy="4529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4AEBB5E-39CA-42BA-92BF-5A3711518003}"/>
              </a:ext>
            </a:extLst>
          </p:cNvPr>
          <p:cNvSpPr/>
          <p:nvPr/>
        </p:nvSpPr>
        <p:spPr>
          <a:xfrm rot="21113084">
            <a:off x="3048000" y="2725686"/>
            <a:ext cx="1968500" cy="659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4430EB3-DD8A-4BAA-B9FD-CE6F0FE5086E}"/>
              </a:ext>
            </a:extLst>
          </p:cNvPr>
          <p:cNvSpPr/>
          <p:nvPr/>
        </p:nvSpPr>
        <p:spPr>
          <a:xfrm rot="1710437">
            <a:off x="3200400" y="1704193"/>
            <a:ext cx="1968500" cy="659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56AFCF-A4BA-4FCD-B9D0-A5682B5B9EF3}"/>
              </a:ext>
            </a:extLst>
          </p:cNvPr>
          <p:cNvSpPr txBox="1"/>
          <p:nvPr/>
        </p:nvSpPr>
        <p:spPr>
          <a:xfrm rot="19937424">
            <a:off x="2501900" y="2552700"/>
            <a:ext cx="2349500" cy="400110"/>
          </a:xfrm>
          <a:prstGeom prst="rect">
            <a:avLst/>
          </a:prstGeom>
          <a:noFill/>
        </p:spPr>
        <p:txBody>
          <a:bodyPr wrap="square" rtlCol="0">
            <a:spAutoFit/>
          </a:bodyPr>
          <a:lstStyle/>
          <a:p>
            <a:r>
              <a:rPr lang="en-US" sz="2000" b="1" dirty="0"/>
              <a:t>Normal Objective</a:t>
            </a:r>
          </a:p>
        </p:txBody>
      </p:sp>
      <p:sp>
        <p:nvSpPr>
          <p:cNvPr id="21" name="Oval 20">
            <a:extLst>
              <a:ext uri="{FF2B5EF4-FFF2-40B4-BE49-F238E27FC236}">
                <a16:creationId xmlns:a16="http://schemas.microsoft.com/office/drawing/2014/main" id="{8734359C-559F-4DC0-9FD4-9ABCB63A30DA}"/>
              </a:ext>
            </a:extLst>
          </p:cNvPr>
          <p:cNvSpPr/>
          <p:nvPr/>
        </p:nvSpPr>
        <p:spPr>
          <a:xfrm rot="598263">
            <a:off x="6347536" y="-1974"/>
            <a:ext cx="1064240" cy="6625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45A0176-FC9B-4D1F-8423-BBA29DAAD77D}"/>
              </a:ext>
            </a:extLst>
          </p:cNvPr>
          <p:cNvSpPr/>
          <p:nvPr/>
        </p:nvSpPr>
        <p:spPr>
          <a:xfrm rot="1336001">
            <a:off x="5952243" y="603765"/>
            <a:ext cx="1292587" cy="4127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018A534-F0A4-42D9-8BD3-D4BC3862AA9D}"/>
              </a:ext>
            </a:extLst>
          </p:cNvPr>
          <p:cNvSpPr/>
          <p:nvPr/>
        </p:nvSpPr>
        <p:spPr>
          <a:xfrm rot="292765">
            <a:off x="7278817" y="743499"/>
            <a:ext cx="1906228" cy="4536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3E3DBFA-6241-4BBB-A0F4-439D9812120C}"/>
              </a:ext>
            </a:extLst>
          </p:cNvPr>
          <p:cNvSpPr/>
          <p:nvPr/>
        </p:nvSpPr>
        <p:spPr>
          <a:xfrm rot="21420527">
            <a:off x="2636404" y="3669952"/>
            <a:ext cx="2266098" cy="5953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037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AC2F43-DF50-4281-8710-5716C5B81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052" y="210069"/>
            <a:ext cx="8707895" cy="6858000"/>
          </a:xfrm>
          <a:prstGeom prst="rect">
            <a:avLst/>
          </a:prstGeom>
        </p:spPr>
      </p:pic>
      <p:sp>
        <p:nvSpPr>
          <p:cNvPr id="2" name="Rectangle 1">
            <a:extLst>
              <a:ext uri="{FF2B5EF4-FFF2-40B4-BE49-F238E27FC236}">
                <a16:creationId xmlns:a16="http://schemas.microsoft.com/office/drawing/2014/main" id="{F8A01567-DD53-472C-846C-153F4E4DE6F5}"/>
              </a:ext>
            </a:extLst>
          </p:cNvPr>
          <p:cNvSpPr/>
          <p:nvPr/>
        </p:nvSpPr>
        <p:spPr>
          <a:xfrm>
            <a:off x="3502634" y="-54933"/>
            <a:ext cx="5186741" cy="369332"/>
          </a:xfrm>
          <a:prstGeom prst="rect">
            <a:avLst/>
          </a:prstGeom>
        </p:spPr>
        <p:txBody>
          <a:bodyPr wrap="none">
            <a:spAutoFit/>
          </a:bodyPr>
          <a:lstStyle/>
          <a:p>
            <a:pPr algn="ctr"/>
            <a:r>
              <a:rPr lang="en-US" b="1" dirty="0"/>
              <a:t>KuK 1</a:t>
            </a:r>
            <a:r>
              <a:rPr lang="en-US" b="1" baseline="30000" dirty="0"/>
              <a:t>st</a:t>
            </a:r>
            <a:r>
              <a:rPr lang="en-US" b="1" dirty="0"/>
              <a:t> and 15th Divisions Counterattack 9 OCT 1918</a:t>
            </a:r>
          </a:p>
        </p:txBody>
      </p:sp>
      <p:sp>
        <p:nvSpPr>
          <p:cNvPr id="4" name="Rectangle 3">
            <a:extLst>
              <a:ext uri="{FF2B5EF4-FFF2-40B4-BE49-F238E27FC236}">
                <a16:creationId xmlns:a16="http://schemas.microsoft.com/office/drawing/2014/main" id="{1A8221F7-537F-4234-9754-A6FC0296962E}"/>
              </a:ext>
            </a:extLst>
          </p:cNvPr>
          <p:cNvSpPr/>
          <p:nvPr/>
        </p:nvSpPr>
        <p:spPr>
          <a:xfrm>
            <a:off x="5458646" y="4665365"/>
            <a:ext cx="1274708" cy="369332"/>
          </a:xfrm>
          <a:prstGeom prst="rect">
            <a:avLst/>
          </a:prstGeom>
        </p:spPr>
        <p:txBody>
          <a:bodyPr wrap="none">
            <a:spAutoFit/>
          </a:bodyPr>
          <a:lstStyle/>
          <a:p>
            <a:r>
              <a:rPr lang="en-US" dirty="0">
                <a:solidFill>
                  <a:srgbClr val="C00000"/>
                </a:solidFill>
              </a:rPr>
              <a:t>Samogneux</a:t>
            </a:r>
          </a:p>
        </p:txBody>
      </p:sp>
    </p:spTree>
    <p:extLst>
      <p:ext uri="{BB962C8B-B14F-4D97-AF65-F5344CB8AC3E}">
        <p14:creationId xmlns:p14="http://schemas.microsoft.com/office/powerpoint/2010/main" val="410401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74345"/>
            <a:ext cx="12192000" cy="3693319"/>
          </a:xfrm>
          <a:prstGeom prst="rect">
            <a:avLst/>
          </a:prstGeom>
        </p:spPr>
        <p:txBody>
          <a:bodyPr wrap="square">
            <a:spAutoFit/>
          </a:bodyPr>
          <a:lstStyle/>
          <a:p>
            <a:pPr marL="285750" indent="-285750">
              <a:buFont typeface="Arial" panose="020B0604020202020204" pitchFamily="34" charset="0"/>
              <a:buChar char="•"/>
            </a:pPr>
            <a:r>
              <a:rPr lang="en-US" b="1" dirty="0"/>
              <a:t>On 9 OCT 1918, the 116th repulsed a weak enemy counterattack and then advanced another kilometer into the Molleville Woods until it ran into the last of the fortified belts, the </a:t>
            </a:r>
            <a:r>
              <a:rPr lang="en-US" b="1" dirty="0" err="1"/>
              <a:t>Eitzel</a:t>
            </a:r>
            <a:r>
              <a:rPr lang="en-US" b="1" dirty="0"/>
              <a:t> </a:t>
            </a:r>
            <a:r>
              <a:rPr lang="en-US" b="1" dirty="0" err="1"/>
              <a:t>Stellung</a:t>
            </a:r>
            <a:endParaRPr lang="en-US" b="1" dirty="0"/>
          </a:p>
          <a:p>
            <a:pPr marL="742950" lvl="1" indent="-285750">
              <a:buFont typeface="Courier New" panose="02070309020205020404" pitchFamily="49" charset="0"/>
              <a:buChar char="o"/>
            </a:pPr>
            <a:r>
              <a:rPr lang="en-US" b="1" dirty="0"/>
              <a:t> It held in place there on the 10th while the rest of the division came up on line. The next day the 1st and 2d Battalions made three separate tries to cross the open ground of the Molleville Farm but were stopped cold by intense fire, and several days passed while the division caught its breath</a:t>
            </a:r>
          </a:p>
          <a:p>
            <a:pPr marL="285750" indent="-285750">
              <a:buFont typeface="Arial" panose="020B0604020202020204" pitchFamily="34" charset="0"/>
              <a:buChar char="•"/>
            </a:pPr>
            <a:r>
              <a:rPr lang="en-US" b="1" dirty="0"/>
              <a:t>After a brief artillery barrage the 3d Battalion resumed the offensive again under the cover of thick fog on 15 OCT</a:t>
            </a:r>
          </a:p>
          <a:p>
            <a:pPr marL="742950" lvl="1" indent="-285750">
              <a:buFont typeface="Courier New" panose="02070309020205020404" pitchFamily="49" charset="0"/>
              <a:buChar char="o"/>
            </a:pPr>
            <a:r>
              <a:rPr lang="en-US" b="1" dirty="0"/>
              <a:t>3/116</a:t>
            </a:r>
            <a:r>
              <a:rPr lang="en-US" b="1" baseline="30000" dirty="0"/>
              <a:t>th</a:t>
            </a:r>
            <a:r>
              <a:rPr lang="en-US" b="1" dirty="0"/>
              <a:t> INF BN reduced to a third of the numbers who began the attack on the 8th, the battalion was able to push forward into the Grande Montagne Woods</a:t>
            </a:r>
          </a:p>
          <a:p>
            <a:pPr marL="742950" lvl="1" indent="-285750">
              <a:buFont typeface="Courier New" panose="02070309020205020404" pitchFamily="49" charset="0"/>
              <a:buChar char="o"/>
            </a:pPr>
            <a:r>
              <a:rPr lang="en-US" b="1" dirty="0"/>
              <a:t>During this drive MAJ </a:t>
            </a:r>
            <a:r>
              <a:rPr lang="en-US" b="1" dirty="0" err="1"/>
              <a:t>Hierome</a:t>
            </a:r>
            <a:r>
              <a:rPr lang="en-US" b="1" dirty="0"/>
              <a:t> Opie's command post took a direct hit. Although wounded, he refused to go to the rear until dark, awarded the (Distinguished Service Cross and French Croix de Guerre) </a:t>
            </a:r>
          </a:p>
          <a:p>
            <a:pPr marL="285750" indent="-285750">
              <a:buFont typeface="Courier New" panose="02070309020205020404" pitchFamily="49" charset="0"/>
              <a:buChar char="o"/>
            </a:pPr>
            <a:r>
              <a:rPr lang="en-US" b="1" dirty="0"/>
              <a:t>Col. John Palmer ordered the 58th Infantry Brigade to shift to skirmish line tactics to increase assault firepower. On the 16th, led by the 1st Battalion, the 116th reached its final objective (Hills 370 and 375) and went on the defensive at 7:30 in the evening</a:t>
            </a:r>
          </a:p>
        </p:txBody>
      </p:sp>
    </p:spTree>
    <p:extLst>
      <p:ext uri="{BB962C8B-B14F-4D97-AF65-F5344CB8AC3E}">
        <p14:creationId xmlns:p14="http://schemas.microsoft.com/office/powerpoint/2010/main" val="1874129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242" y="-176302"/>
            <a:ext cx="10499558" cy="922254"/>
          </a:xfrm>
        </p:spPr>
        <p:txBody>
          <a:bodyPr>
            <a:normAutofit/>
          </a:bodyPr>
          <a:lstStyle/>
          <a:p>
            <a:pPr algn="ctr"/>
            <a:r>
              <a:rPr lang="en-US" sz="3600" b="1" dirty="0"/>
              <a:t>World War 1 Overview</a:t>
            </a:r>
          </a:p>
        </p:txBody>
      </p:sp>
      <p:sp>
        <p:nvSpPr>
          <p:cNvPr id="3" name="Content Placeholder 2"/>
          <p:cNvSpPr>
            <a:spLocks noGrp="1"/>
          </p:cNvSpPr>
          <p:nvPr>
            <p:ph idx="1"/>
          </p:nvPr>
        </p:nvSpPr>
        <p:spPr>
          <a:xfrm>
            <a:off x="838200" y="589544"/>
            <a:ext cx="10515600" cy="6497053"/>
          </a:xfrm>
        </p:spPr>
        <p:txBody>
          <a:bodyPr>
            <a:normAutofit fontScale="62500" lnSpcReduction="20000"/>
          </a:bodyPr>
          <a:lstStyle/>
          <a:p>
            <a:r>
              <a:rPr lang="en-US" b="1" dirty="0"/>
              <a:t>AUG 1914 </a:t>
            </a:r>
            <a:r>
              <a:rPr lang="en-US" dirty="0"/>
              <a:t>A Slavic terrorist organization named the Black Hand with support from Serbia assassinates the Austro-Hungarian (KuK) archduke and his wife.  This event sparks conflict between rival European powers</a:t>
            </a:r>
          </a:p>
          <a:p>
            <a:r>
              <a:rPr lang="en-US" b="1" dirty="0"/>
              <a:t>1914  </a:t>
            </a:r>
            <a:r>
              <a:rPr lang="en-US" dirty="0"/>
              <a:t>Much of Europe and other nations worldwide fall into service with one of the two rival groups due to preexisting treaties, long simmering nationalistic disputes, and economic competition.  The two rival groups are known as the Allies and the Central Powers </a:t>
            </a:r>
          </a:p>
          <a:p>
            <a:r>
              <a:rPr lang="en-US" b="1" dirty="0"/>
              <a:t>1914-16 </a:t>
            </a:r>
            <a:r>
              <a:rPr lang="en-US" dirty="0"/>
              <a:t>Initial gains by the Central Powers against France are stalled by a combination of defensive works (trenches) and, troop strength, and firepower </a:t>
            </a:r>
          </a:p>
          <a:p>
            <a:r>
              <a:rPr lang="en-US" b="1" dirty="0"/>
              <a:t>MAY 1915  </a:t>
            </a:r>
            <a:r>
              <a:rPr lang="en-US" dirty="0"/>
              <a:t>Sinking of the Lusitania, with US civilian casualties, pushes US public sentiment against the Central Powers</a:t>
            </a:r>
          </a:p>
          <a:p>
            <a:r>
              <a:rPr lang="en-US" b="1" dirty="0"/>
              <a:t>1916 </a:t>
            </a:r>
            <a:r>
              <a:rPr lang="en-US" dirty="0"/>
              <a:t> The United States is raided by Mexican militia in 1916 killing American civilians.  The US Army is mobilized, including much of its National Guard for the Punitive Expedition against the Mexican militant groups.  Most National Guard units stay federalized even after the crisis</a:t>
            </a:r>
          </a:p>
          <a:p>
            <a:r>
              <a:rPr lang="en-US" b="1" dirty="0"/>
              <a:t>JAN 1917 </a:t>
            </a:r>
            <a:r>
              <a:rPr lang="en-US" dirty="0"/>
              <a:t>The Zimmermann Telegram implicates Germany in a plot to encourage additional Mexican aggression against the USA</a:t>
            </a:r>
          </a:p>
          <a:p>
            <a:r>
              <a:rPr lang="en-US" b="1" dirty="0"/>
              <a:t>FEB 1917 </a:t>
            </a:r>
            <a:r>
              <a:rPr lang="en-US" dirty="0"/>
              <a:t>Russia Falls (The ally of France and Britain)  </a:t>
            </a:r>
          </a:p>
          <a:p>
            <a:r>
              <a:rPr lang="en-US" b="1" dirty="0">
                <a:solidFill>
                  <a:schemeClr val="accent1"/>
                </a:solidFill>
              </a:rPr>
              <a:t>APR 1917  </a:t>
            </a:r>
            <a:r>
              <a:rPr lang="en-US" dirty="0"/>
              <a:t>US Declaration of War against the Central Powers (Austro-Hungary, Germany, Ottoman Empire, and Bulgaria) </a:t>
            </a:r>
          </a:p>
          <a:p>
            <a:r>
              <a:rPr lang="en-US" b="1" dirty="0">
                <a:solidFill>
                  <a:schemeClr val="accent1"/>
                </a:solidFill>
              </a:rPr>
              <a:t>JUL 1917 </a:t>
            </a:r>
            <a:r>
              <a:rPr lang="en-US" dirty="0"/>
              <a:t>29</a:t>
            </a:r>
            <a:r>
              <a:rPr lang="en-US" baseline="30000" dirty="0"/>
              <a:t>th</a:t>
            </a:r>
            <a:r>
              <a:rPr lang="en-US" dirty="0"/>
              <a:t> Division founded</a:t>
            </a:r>
          </a:p>
          <a:p>
            <a:r>
              <a:rPr lang="en-US" b="1" dirty="0">
                <a:solidFill>
                  <a:schemeClr val="accent1"/>
                </a:solidFill>
              </a:rPr>
              <a:t>OCT 1917  </a:t>
            </a:r>
            <a:r>
              <a:rPr lang="en-US" dirty="0"/>
              <a:t>First US troops reach Europe</a:t>
            </a:r>
          </a:p>
          <a:p>
            <a:r>
              <a:rPr lang="en-US" b="1" dirty="0">
                <a:solidFill>
                  <a:schemeClr val="accent1"/>
                </a:solidFill>
              </a:rPr>
              <a:t>JUL 1917  </a:t>
            </a:r>
            <a:r>
              <a:rPr lang="en-US" dirty="0"/>
              <a:t>The 29</a:t>
            </a:r>
            <a:r>
              <a:rPr lang="en-US" baseline="30000" dirty="0"/>
              <a:t>th</a:t>
            </a:r>
            <a:r>
              <a:rPr lang="en-US" dirty="0"/>
              <a:t> Division reaches Europe</a:t>
            </a:r>
          </a:p>
          <a:p>
            <a:r>
              <a:rPr lang="en-US" b="1" dirty="0">
                <a:solidFill>
                  <a:schemeClr val="accent1"/>
                </a:solidFill>
              </a:rPr>
              <a:t>JUL 1918  </a:t>
            </a:r>
            <a:r>
              <a:rPr lang="en-US" dirty="0"/>
              <a:t>The 29</a:t>
            </a:r>
            <a:r>
              <a:rPr lang="en-US" baseline="30000" dirty="0"/>
              <a:t>th</a:t>
            </a:r>
            <a:r>
              <a:rPr lang="en-US" dirty="0"/>
              <a:t> Division enters the combat area</a:t>
            </a:r>
          </a:p>
          <a:p>
            <a:r>
              <a:rPr lang="en-US" b="1" dirty="0">
                <a:solidFill>
                  <a:schemeClr val="accent1"/>
                </a:solidFill>
              </a:rPr>
              <a:t>OCT 1918  </a:t>
            </a:r>
            <a:r>
              <a:rPr lang="en-US" dirty="0"/>
              <a:t>The 29</a:t>
            </a:r>
            <a:r>
              <a:rPr lang="en-US" baseline="30000" dirty="0"/>
              <a:t>th</a:t>
            </a:r>
            <a:r>
              <a:rPr lang="en-US" dirty="0"/>
              <a:t> Division committed in the Meuse-Argonne Offensive (29</a:t>
            </a:r>
            <a:r>
              <a:rPr lang="en-US" baseline="30000" dirty="0"/>
              <a:t>th</a:t>
            </a:r>
            <a:r>
              <a:rPr lang="en-US" dirty="0"/>
              <a:t> takes approximately 5000 casualties)</a:t>
            </a:r>
          </a:p>
          <a:p>
            <a:r>
              <a:rPr lang="en-US" b="1" dirty="0">
                <a:solidFill>
                  <a:schemeClr val="accent1"/>
                </a:solidFill>
              </a:rPr>
              <a:t>11 NOV 1918  </a:t>
            </a:r>
            <a:r>
              <a:rPr lang="en-US" dirty="0"/>
              <a:t>The Armistice ends the fighting </a:t>
            </a:r>
          </a:p>
        </p:txBody>
      </p:sp>
    </p:spTree>
    <p:extLst>
      <p:ext uri="{BB962C8B-B14F-4D97-AF65-F5344CB8AC3E}">
        <p14:creationId xmlns:p14="http://schemas.microsoft.com/office/powerpoint/2010/main" val="1014009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70020"/>
          </a:xfrm>
        </p:spPr>
        <p:txBody>
          <a:bodyPr/>
          <a:lstStyle/>
          <a:p>
            <a:pPr algn="ctr"/>
            <a:r>
              <a:rPr lang="en-US" b="1" dirty="0"/>
              <a:t>Meuse-Argonne Overview</a:t>
            </a:r>
          </a:p>
        </p:txBody>
      </p:sp>
      <p:sp>
        <p:nvSpPr>
          <p:cNvPr id="3" name="Content Placeholder 2"/>
          <p:cNvSpPr>
            <a:spLocks noGrp="1"/>
          </p:cNvSpPr>
          <p:nvPr>
            <p:ph idx="1"/>
          </p:nvPr>
        </p:nvSpPr>
        <p:spPr>
          <a:xfrm>
            <a:off x="838200" y="770020"/>
            <a:ext cx="10515600" cy="6087979"/>
          </a:xfrm>
        </p:spPr>
        <p:txBody>
          <a:bodyPr>
            <a:normAutofit/>
          </a:bodyPr>
          <a:lstStyle/>
          <a:p>
            <a:r>
              <a:rPr lang="en-US" sz="2400" dirty="0"/>
              <a:t>By 1918 the German and Austro-Hungarian armies are heavily  attrited </a:t>
            </a:r>
          </a:p>
          <a:p>
            <a:r>
              <a:rPr lang="en-US" sz="2400" dirty="0"/>
              <a:t>Simultaneous Allied assaults all along the Western Front put great pressure on the German defensive positions (The Hindenburg Line/Siegfriedstellung)</a:t>
            </a:r>
          </a:p>
          <a:p>
            <a:r>
              <a:rPr lang="en-US" sz="2400" dirty="0"/>
              <a:t>The Allied objective of the Meuse-Argonne Offensive is to capture the German rail hub in Sedan, France in order to disrupt logistic support of the German Armies in Belgium and France</a:t>
            </a:r>
          </a:p>
          <a:p>
            <a:r>
              <a:rPr lang="en-US" sz="2400" dirty="0"/>
              <a:t>Phase One-A combined advance by the American and French Fourth Army on both sides of the Argonne Forest, to link up at Grandpre’</a:t>
            </a:r>
          </a:p>
          <a:p>
            <a:r>
              <a:rPr lang="en-US" sz="2400" dirty="0">
                <a:solidFill>
                  <a:schemeClr val="accent1"/>
                </a:solidFill>
              </a:rPr>
              <a:t>Phase Two-A further advance to the line Le Chesne to outflank the German position behind the Aisne River and clear the way for the American-French advance on Sedan</a:t>
            </a:r>
          </a:p>
          <a:p>
            <a:r>
              <a:rPr lang="en-US" dirty="0"/>
              <a:t>Phase Three-Capture the Heights of the Meuse</a:t>
            </a:r>
          </a:p>
          <a:p>
            <a:r>
              <a:rPr lang="en-US" dirty="0"/>
              <a:t>You can think of the American-French advance as looking like a door swinging from left to right, hinged on Verdun (see the next map)</a:t>
            </a:r>
          </a:p>
        </p:txBody>
      </p:sp>
    </p:spTree>
    <p:extLst>
      <p:ext uri="{BB962C8B-B14F-4D97-AF65-F5344CB8AC3E}">
        <p14:creationId xmlns:p14="http://schemas.microsoft.com/office/powerpoint/2010/main" val="3021133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023" y="0"/>
            <a:ext cx="12256023" cy="6942221"/>
          </a:xfrm>
        </p:spPr>
      </p:pic>
    </p:spTree>
    <p:extLst>
      <p:ext uri="{BB962C8B-B14F-4D97-AF65-F5344CB8AC3E}">
        <p14:creationId xmlns:p14="http://schemas.microsoft.com/office/powerpoint/2010/main" val="1952114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p>
            <a:endParaRPr lang="en-US" dirty="0"/>
          </a:p>
        </p:txBody>
      </p:sp>
      <p:pic>
        <p:nvPicPr>
          <p:cNvPr id="4" name="Picture 3"/>
          <p:cNvPicPr>
            <a:picLocks noChangeAspect="1"/>
          </p:cNvPicPr>
          <p:nvPr/>
        </p:nvPicPr>
        <p:blipFill>
          <a:blip r:embed="rId2"/>
          <a:stretch>
            <a:fillRect/>
          </a:stretch>
        </p:blipFill>
        <p:spPr>
          <a:xfrm>
            <a:off x="0" y="0"/>
            <a:ext cx="12191999" cy="6858000"/>
          </a:xfrm>
          <a:prstGeom prst="rect">
            <a:avLst/>
          </a:prstGeom>
        </p:spPr>
      </p:pic>
      <p:cxnSp>
        <p:nvCxnSpPr>
          <p:cNvPr id="6" name="Straight Connector 5"/>
          <p:cNvCxnSpPr/>
          <p:nvPr/>
        </p:nvCxnSpPr>
        <p:spPr>
          <a:xfrm>
            <a:off x="8590547" y="366963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626642" y="3693695"/>
            <a:ext cx="348916"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994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5504"/>
            <a:ext cx="12192000" cy="974558"/>
          </a:xfrm>
        </p:spPr>
        <p:txBody>
          <a:bodyPr>
            <a:normAutofit fontScale="90000"/>
          </a:bodyPr>
          <a:lstStyle/>
          <a:p>
            <a:pPr algn="ctr"/>
            <a:r>
              <a:rPr lang="en-US" sz="3600" b="1" dirty="0"/>
              <a:t>Opposing Forces Overview</a:t>
            </a:r>
            <a:br>
              <a:rPr lang="en-US" sz="3600" b="1" dirty="0"/>
            </a:br>
            <a:r>
              <a:rPr lang="en-US" sz="3600" b="1" dirty="0"/>
              <a:t>29</a:t>
            </a:r>
            <a:r>
              <a:rPr lang="en-US" sz="3600" b="1" baseline="30000" dirty="0"/>
              <a:t>th</a:t>
            </a:r>
            <a:r>
              <a:rPr lang="en-US" sz="3600" b="1" dirty="0"/>
              <a:t> Division verses the Austro-Hungarian (KuK) 1</a:t>
            </a:r>
            <a:r>
              <a:rPr lang="en-US" sz="3600" b="1" baseline="30000" dirty="0"/>
              <a:t>st</a:t>
            </a:r>
            <a:r>
              <a:rPr lang="en-US" sz="3600" b="1" dirty="0"/>
              <a:t> Division</a:t>
            </a:r>
          </a:p>
        </p:txBody>
      </p:sp>
      <p:sp>
        <p:nvSpPr>
          <p:cNvPr id="3" name="Content Placeholder 2"/>
          <p:cNvSpPr>
            <a:spLocks noGrp="1"/>
          </p:cNvSpPr>
          <p:nvPr>
            <p:ph idx="1"/>
          </p:nvPr>
        </p:nvSpPr>
        <p:spPr>
          <a:xfrm>
            <a:off x="0" y="-48141"/>
            <a:ext cx="12192000" cy="7615997"/>
          </a:xfrm>
        </p:spPr>
        <p:txBody>
          <a:bodyPr>
            <a:normAutofit fontScale="85000" lnSpcReduction="20000"/>
          </a:bodyPr>
          <a:lstStyle/>
          <a:p>
            <a:r>
              <a:rPr lang="en-US" sz="2000" dirty="0">
                <a:solidFill>
                  <a:schemeClr val="tx2"/>
                </a:solidFill>
              </a:rPr>
              <a:t>29</a:t>
            </a:r>
            <a:r>
              <a:rPr lang="en-US" sz="2000" baseline="30000" dirty="0">
                <a:solidFill>
                  <a:schemeClr val="tx2"/>
                </a:solidFill>
              </a:rPr>
              <a:t>th</a:t>
            </a:r>
            <a:r>
              <a:rPr lang="en-US" sz="2000" dirty="0">
                <a:solidFill>
                  <a:schemeClr val="tx2"/>
                </a:solidFill>
              </a:rPr>
              <a:t> Division is an Army National Guard Division </a:t>
            </a:r>
          </a:p>
          <a:p>
            <a:pPr lvl="1"/>
            <a:r>
              <a:rPr lang="en-US" sz="2000" dirty="0">
                <a:solidFill>
                  <a:schemeClr val="tx2"/>
                </a:solidFill>
              </a:rPr>
              <a:t>Regiments are from a mix of US States with a history of fighting against each other only 53 years earlier</a:t>
            </a:r>
          </a:p>
          <a:p>
            <a:pPr lvl="1"/>
            <a:r>
              <a:rPr lang="en-US" sz="2000" dirty="0">
                <a:solidFill>
                  <a:schemeClr val="tx2"/>
                </a:solidFill>
              </a:rPr>
              <a:t>Support for the war in Europe is mixed among US Citizens (Henry Ford-a notable against the war)</a:t>
            </a:r>
          </a:p>
          <a:p>
            <a:pPr lvl="1"/>
            <a:r>
              <a:rPr lang="en-US" sz="2000" dirty="0">
                <a:solidFill>
                  <a:schemeClr val="tx2"/>
                </a:solidFill>
              </a:rPr>
              <a:t>Many officers have been fired and replaced by regular army officers including the 29</a:t>
            </a:r>
            <a:r>
              <a:rPr lang="en-US" sz="2000" baseline="30000" dirty="0">
                <a:solidFill>
                  <a:schemeClr val="tx2"/>
                </a:solidFill>
              </a:rPr>
              <a:t>th</a:t>
            </a:r>
            <a:r>
              <a:rPr lang="en-US" sz="2000" dirty="0">
                <a:solidFill>
                  <a:schemeClr val="tx2"/>
                </a:solidFill>
              </a:rPr>
              <a:t> Divisional, and 116</a:t>
            </a:r>
            <a:r>
              <a:rPr lang="en-US" sz="2000" baseline="30000" dirty="0">
                <a:solidFill>
                  <a:schemeClr val="tx2"/>
                </a:solidFill>
              </a:rPr>
              <a:t>th</a:t>
            </a:r>
            <a:r>
              <a:rPr lang="en-US" sz="2000" dirty="0">
                <a:solidFill>
                  <a:schemeClr val="tx2"/>
                </a:solidFill>
              </a:rPr>
              <a:t> INF Regimental commanders</a:t>
            </a:r>
          </a:p>
          <a:p>
            <a:pPr lvl="1"/>
            <a:r>
              <a:rPr lang="en-US" sz="2000" dirty="0">
                <a:solidFill>
                  <a:schemeClr val="tx2"/>
                </a:solidFill>
              </a:rPr>
              <a:t>Some troops are draftees from other states, not volunteers from Virginia, Maryland etc.</a:t>
            </a:r>
          </a:p>
          <a:p>
            <a:pPr lvl="1"/>
            <a:r>
              <a:rPr lang="en-US" sz="2000" dirty="0">
                <a:solidFill>
                  <a:schemeClr val="tx2"/>
                </a:solidFill>
              </a:rPr>
              <a:t>All US Army units, including the NG of all states, are segregated</a:t>
            </a:r>
          </a:p>
          <a:p>
            <a:r>
              <a:rPr lang="en-US" sz="2000" dirty="0">
                <a:solidFill>
                  <a:schemeClr val="tx2"/>
                </a:solidFill>
              </a:rPr>
              <a:t>29</a:t>
            </a:r>
            <a:r>
              <a:rPr lang="en-US" sz="2000" baseline="30000" dirty="0">
                <a:solidFill>
                  <a:schemeClr val="tx2"/>
                </a:solidFill>
              </a:rPr>
              <a:t>th</a:t>
            </a:r>
            <a:r>
              <a:rPr lang="en-US" sz="2000" dirty="0">
                <a:solidFill>
                  <a:schemeClr val="tx2"/>
                </a:solidFill>
              </a:rPr>
              <a:t> Division troops have little combat experience except limited operations on the Mexican boarder (1916)</a:t>
            </a:r>
          </a:p>
          <a:p>
            <a:r>
              <a:rPr lang="en-US" sz="2000" dirty="0">
                <a:solidFill>
                  <a:schemeClr val="tx2"/>
                </a:solidFill>
              </a:rPr>
              <a:t>29</a:t>
            </a:r>
            <a:r>
              <a:rPr lang="en-US" sz="2000" baseline="30000" dirty="0">
                <a:solidFill>
                  <a:schemeClr val="tx2"/>
                </a:solidFill>
              </a:rPr>
              <a:t>th</a:t>
            </a:r>
            <a:r>
              <a:rPr lang="en-US" sz="2000" dirty="0">
                <a:solidFill>
                  <a:schemeClr val="tx2"/>
                </a:solidFill>
              </a:rPr>
              <a:t> Division troops have had one full year (JUL 17-JUL 18) to train and are at full strength  </a:t>
            </a:r>
          </a:p>
          <a:p>
            <a:r>
              <a:rPr lang="en-US" sz="2000" dirty="0">
                <a:solidFill>
                  <a:schemeClr val="tx2"/>
                </a:solidFill>
              </a:rPr>
              <a:t>29</a:t>
            </a:r>
            <a:r>
              <a:rPr lang="en-US" sz="2000" baseline="30000" dirty="0">
                <a:solidFill>
                  <a:schemeClr val="tx2"/>
                </a:solidFill>
              </a:rPr>
              <a:t>th</a:t>
            </a:r>
            <a:r>
              <a:rPr lang="en-US" sz="2000" dirty="0">
                <a:solidFill>
                  <a:schemeClr val="tx2"/>
                </a:solidFill>
              </a:rPr>
              <a:t> Division has excellent logistic support, especially compared to the enemy it faces</a:t>
            </a:r>
          </a:p>
          <a:p>
            <a:r>
              <a:rPr lang="en-US" sz="2000" dirty="0">
                <a:solidFill>
                  <a:schemeClr val="tx2"/>
                </a:solidFill>
              </a:rPr>
              <a:t>By OCT 18, 111</a:t>
            </a:r>
            <a:r>
              <a:rPr lang="en-US" sz="2000" baseline="30000" dirty="0">
                <a:solidFill>
                  <a:schemeClr val="tx2"/>
                </a:solidFill>
              </a:rPr>
              <a:t>th</a:t>
            </a:r>
            <a:r>
              <a:rPr lang="en-US" sz="2000" dirty="0">
                <a:solidFill>
                  <a:schemeClr val="tx2"/>
                </a:solidFill>
              </a:rPr>
              <a:t> FA is not equipped/trained with artillery pieces (French 75mm mle/97)</a:t>
            </a:r>
          </a:p>
          <a:p>
            <a:pPr lvl="1"/>
            <a:r>
              <a:rPr lang="en-US" sz="2000" dirty="0">
                <a:solidFill>
                  <a:schemeClr val="tx2"/>
                </a:solidFill>
              </a:rPr>
              <a:t>Fire support must come from units outside the 29</a:t>
            </a:r>
            <a:r>
              <a:rPr lang="en-US" sz="2000" baseline="30000" dirty="0">
                <a:solidFill>
                  <a:schemeClr val="tx2"/>
                </a:solidFill>
              </a:rPr>
              <a:t>th</a:t>
            </a:r>
            <a:r>
              <a:rPr lang="en-US" sz="2000" dirty="0">
                <a:solidFill>
                  <a:schemeClr val="tx2"/>
                </a:solidFill>
              </a:rPr>
              <a:t> Division. (158 FA Brigade including 324</a:t>
            </a:r>
            <a:r>
              <a:rPr lang="en-US" sz="2000" baseline="30000" dirty="0">
                <a:solidFill>
                  <a:schemeClr val="tx2"/>
                </a:solidFill>
              </a:rPr>
              <a:t>th</a:t>
            </a:r>
            <a:r>
              <a:rPr lang="en-US" sz="2000" dirty="0">
                <a:solidFill>
                  <a:schemeClr val="tx2"/>
                </a:solidFill>
              </a:rPr>
              <a:t> FA Regt. Ohio NG) </a:t>
            </a:r>
          </a:p>
          <a:p>
            <a:r>
              <a:rPr lang="en-US" sz="2000" dirty="0"/>
              <a:t>The terrain in the vicinity of Samogneux, France rises to the North of the Meuse River to heavily forested hills.  K.u.K troops are in excellent dug in positions  </a:t>
            </a:r>
            <a:endParaRPr lang="en-US" sz="2000" dirty="0">
              <a:solidFill>
                <a:schemeClr val="tx2"/>
              </a:solidFill>
            </a:endParaRPr>
          </a:p>
          <a:p>
            <a:r>
              <a:rPr lang="en-US" sz="2000" dirty="0">
                <a:solidFill>
                  <a:srgbClr val="C00000"/>
                </a:solidFill>
              </a:rPr>
              <a:t>29</a:t>
            </a:r>
            <a:r>
              <a:rPr lang="en-US" sz="2000" baseline="30000" dirty="0">
                <a:solidFill>
                  <a:srgbClr val="C00000"/>
                </a:solidFill>
              </a:rPr>
              <a:t>th</a:t>
            </a:r>
            <a:r>
              <a:rPr lang="en-US" sz="2000" dirty="0">
                <a:solidFill>
                  <a:srgbClr val="C00000"/>
                </a:solidFill>
              </a:rPr>
              <a:t> Division is opposed by a nearly identically organized enemy (KuK 1</a:t>
            </a:r>
            <a:r>
              <a:rPr lang="en-US" sz="2000" baseline="30000" dirty="0">
                <a:solidFill>
                  <a:srgbClr val="C00000"/>
                </a:solidFill>
              </a:rPr>
              <a:t>st</a:t>
            </a:r>
            <a:r>
              <a:rPr lang="en-US" sz="2000" dirty="0">
                <a:solidFill>
                  <a:srgbClr val="C00000"/>
                </a:solidFill>
              </a:rPr>
              <a:t> Division) with two infantry brigades, consisting of three regiments.  However, these infantry brigades were supported by two field artillery brigades as opposed to the 29</a:t>
            </a:r>
            <a:r>
              <a:rPr lang="en-US" sz="2000" baseline="30000" dirty="0">
                <a:solidFill>
                  <a:srgbClr val="C00000"/>
                </a:solidFill>
              </a:rPr>
              <a:t>th</a:t>
            </a:r>
            <a:r>
              <a:rPr lang="en-US" sz="2000" dirty="0">
                <a:solidFill>
                  <a:srgbClr val="C00000"/>
                </a:solidFill>
              </a:rPr>
              <a:t> Division’s one FA Brigade (which is not ready to fight in OCT 1918)  </a:t>
            </a:r>
          </a:p>
          <a:p>
            <a:r>
              <a:rPr lang="en-US" sz="2000" dirty="0">
                <a:solidFill>
                  <a:srgbClr val="C00000"/>
                </a:solidFill>
              </a:rPr>
              <a:t>KuK and adjacent German divisions are badly attrited and lacking in logistic support after four years of constant combat</a:t>
            </a:r>
          </a:p>
          <a:p>
            <a:r>
              <a:rPr lang="en-US" sz="2000" dirty="0">
                <a:solidFill>
                  <a:srgbClr val="C00000"/>
                </a:solidFill>
              </a:rPr>
              <a:t>Although KuK and German units are very battle hardened by 1918, the common soldier by 1918 realizes victory is unlikely</a:t>
            </a:r>
          </a:p>
          <a:p>
            <a:pPr lvl="1"/>
            <a:r>
              <a:rPr lang="en-US" sz="2000" dirty="0">
                <a:solidFill>
                  <a:srgbClr val="C00000"/>
                </a:solidFill>
              </a:rPr>
              <a:t>Depending on the ethnicity of the regiment (Slavic in particular) might not support the fighting cause   </a:t>
            </a:r>
          </a:p>
          <a:p>
            <a:r>
              <a:rPr lang="en-US" sz="2000" dirty="0">
                <a:solidFill>
                  <a:srgbClr val="C00000"/>
                </a:solidFill>
              </a:rPr>
              <a:t>KuK regiments are made up of one ethnicity speaking one language but larger organizations, like KuK divisions, are made up of regiments that might consist of ethnicities including Polish Slavs, Serbian Slavs, Magyars, Bosnians, Czechs, Croatians, Slovenes, Romanians, Italians or Germans </a:t>
            </a:r>
          </a:p>
          <a:p>
            <a:pPr lvl="1"/>
            <a:r>
              <a:rPr lang="en-US" sz="2000" dirty="0">
                <a:solidFill>
                  <a:srgbClr val="C00000"/>
                </a:solidFill>
              </a:rPr>
              <a:t>Each KuK regiment has its own language based on the predominate ethnicity of the regiment</a:t>
            </a:r>
          </a:p>
          <a:p>
            <a:pPr lvl="1"/>
            <a:r>
              <a:rPr lang="en-US" sz="2000" dirty="0">
                <a:solidFill>
                  <a:srgbClr val="C00000"/>
                </a:solidFill>
              </a:rPr>
              <a:t>Officers, often ethnically German, do not always speak the language of the regiment fluently, consequently unit cohesion suffers</a:t>
            </a:r>
          </a:p>
          <a:p>
            <a:pPr lvl="2"/>
            <a:r>
              <a:rPr lang="en-US" dirty="0">
                <a:solidFill>
                  <a:srgbClr val="C00000"/>
                </a:solidFill>
              </a:rPr>
              <a:t>KuK units are considered inferior to German units of equal size and frequently have to be supplemented by more capable German Army units.  The 1</a:t>
            </a:r>
            <a:r>
              <a:rPr lang="en-US" baseline="30000" dirty="0">
                <a:solidFill>
                  <a:srgbClr val="C00000"/>
                </a:solidFill>
              </a:rPr>
              <a:t>st</a:t>
            </a:r>
            <a:r>
              <a:rPr lang="en-US" dirty="0">
                <a:solidFill>
                  <a:srgbClr val="C00000"/>
                </a:solidFill>
              </a:rPr>
              <a:t> KuK Division occupies the high ground North of the Meuse River in well prepared positions.  The German higher headquarters gives this position to the 1</a:t>
            </a:r>
            <a:r>
              <a:rPr lang="en-US" baseline="30000" dirty="0">
                <a:solidFill>
                  <a:srgbClr val="C00000"/>
                </a:solidFill>
              </a:rPr>
              <a:t>st</a:t>
            </a:r>
            <a:r>
              <a:rPr lang="en-US" dirty="0">
                <a:solidFill>
                  <a:srgbClr val="C00000"/>
                </a:solidFill>
              </a:rPr>
              <a:t> KuK because it is an easier location to defend </a:t>
            </a:r>
          </a:p>
          <a:p>
            <a:pPr lvl="1"/>
            <a:endParaRPr lang="en-US" dirty="0"/>
          </a:p>
          <a:p>
            <a:endParaRPr lang="en-US" dirty="0"/>
          </a:p>
        </p:txBody>
      </p:sp>
    </p:spTree>
    <p:extLst>
      <p:ext uri="{BB962C8B-B14F-4D97-AF65-F5344CB8AC3E}">
        <p14:creationId xmlns:p14="http://schemas.microsoft.com/office/powerpoint/2010/main" val="626712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74538C-80D2-45E2-8068-08AA63E3EF81}"/>
              </a:ext>
            </a:extLst>
          </p:cNvPr>
          <p:cNvSpPr/>
          <p:nvPr/>
        </p:nvSpPr>
        <p:spPr>
          <a:xfrm>
            <a:off x="0" y="-61627"/>
            <a:ext cx="12191999" cy="6647974"/>
          </a:xfrm>
          <a:prstGeom prst="rect">
            <a:avLst/>
          </a:prstGeom>
        </p:spPr>
        <p:txBody>
          <a:bodyPr wrap="square">
            <a:spAutoFit/>
          </a:bodyPr>
          <a:lstStyle/>
          <a:p>
            <a:pPr marL="342900" indent="-342900" algn="ctr">
              <a:buFont typeface="Arial" panose="020B0604020202020204" pitchFamily="34" charset="0"/>
              <a:buChar char="•"/>
            </a:pPr>
            <a:r>
              <a:rPr lang="en-US" sz="2000" b="1" i="1" u="sng" dirty="0"/>
              <a:t>US First Army</a:t>
            </a:r>
          </a:p>
          <a:p>
            <a:pPr marL="342900" indent="-342900" algn="ctr">
              <a:buFont typeface="Courier New" panose="02070309020205020404" pitchFamily="49" charset="0"/>
              <a:buChar char="o"/>
            </a:pPr>
            <a:r>
              <a:rPr lang="en-US" sz="2000" b="1" i="1" u="sng" dirty="0"/>
              <a:t>French XVII Corps</a:t>
            </a:r>
          </a:p>
          <a:p>
            <a:pPr algn="ctr"/>
            <a:r>
              <a:rPr lang="en-US" b="1" u="sng" dirty="0"/>
              <a:t>Headquarters, 29th Division</a:t>
            </a:r>
          </a:p>
          <a:p>
            <a:pPr algn="ctr"/>
            <a:r>
              <a:rPr lang="en-US" sz="1600" b="1" i="1" u="sng" dirty="0"/>
              <a:t>57th Infantry Brigade </a:t>
            </a:r>
          </a:p>
          <a:p>
            <a:pPr algn="ctr"/>
            <a:r>
              <a:rPr lang="en-US" sz="1600" dirty="0"/>
              <a:t>113th Infantry Regiment</a:t>
            </a:r>
          </a:p>
          <a:p>
            <a:pPr algn="ctr"/>
            <a:r>
              <a:rPr lang="en-US" sz="1600" dirty="0"/>
              <a:t>114th Infantry Regiment</a:t>
            </a:r>
          </a:p>
          <a:p>
            <a:pPr algn="ctr"/>
            <a:r>
              <a:rPr lang="en-US" sz="1600" dirty="0"/>
              <a:t>111th Machine Gun Battalion</a:t>
            </a:r>
          </a:p>
          <a:p>
            <a:pPr algn="ctr"/>
            <a:r>
              <a:rPr lang="en-US" sz="1600" b="1" i="1" u="sng" dirty="0">
                <a:solidFill>
                  <a:schemeClr val="accent1"/>
                </a:solidFill>
              </a:rPr>
              <a:t>58th Infantry Brigade (French XVIII Corps up to the Normal Objective)</a:t>
            </a:r>
          </a:p>
          <a:p>
            <a:pPr algn="ctr"/>
            <a:r>
              <a:rPr lang="en-US" sz="1600" dirty="0">
                <a:solidFill>
                  <a:schemeClr val="accent1"/>
                </a:solidFill>
              </a:rPr>
              <a:t>115th Infantry Regiment</a:t>
            </a:r>
          </a:p>
          <a:p>
            <a:pPr algn="ctr"/>
            <a:r>
              <a:rPr lang="en-US" sz="1600" dirty="0">
                <a:solidFill>
                  <a:schemeClr val="accent1"/>
                </a:solidFill>
              </a:rPr>
              <a:t>116th Infantry Regiment</a:t>
            </a:r>
          </a:p>
          <a:p>
            <a:pPr algn="ctr"/>
            <a:r>
              <a:rPr lang="en-US" sz="1600" dirty="0">
                <a:solidFill>
                  <a:schemeClr val="accent1"/>
                </a:solidFill>
              </a:rPr>
              <a:t>112th Machine Gun Battalion</a:t>
            </a:r>
          </a:p>
          <a:p>
            <a:pPr algn="ctr"/>
            <a:r>
              <a:rPr lang="en-US" sz="1600" b="1" i="1" u="sng" dirty="0"/>
              <a:t>54th Field Artillery Brigade </a:t>
            </a:r>
          </a:p>
          <a:p>
            <a:pPr algn="ctr"/>
            <a:r>
              <a:rPr lang="en-US" sz="1600" dirty="0"/>
              <a:t>110th Field Artillery Regiment (75 mm)</a:t>
            </a:r>
          </a:p>
          <a:p>
            <a:pPr algn="ctr"/>
            <a:r>
              <a:rPr lang="en-US" sz="1600" dirty="0"/>
              <a:t>111th Field Artillery Regiment (75 mm)</a:t>
            </a:r>
          </a:p>
          <a:p>
            <a:pPr algn="ctr"/>
            <a:r>
              <a:rPr lang="en-US" sz="1600" dirty="0"/>
              <a:t>112th Field Artillery Regiment (155 mm)</a:t>
            </a:r>
          </a:p>
          <a:p>
            <a:pPr algn="ctr"/>
            <a:r>
              <a:rPr lang="en-US" sz="1600" dirty="0"/>
              <a:t>104th Trench Mortar Battery</a:t>
            </a:r>
          </a:p>
          <a:p>
            <a:pPr algn="ctr"/>
            <a:r>
              <a:rPr lang="en-US" sz="1600" b="1" i="1" dirty="0"/>
              <a:t>(110th Machine Gun Battalion)</a:t>
            </a:r>
          </a:p>
          <a:p>
            <a:pPr algn="ctr"/>
            <a:r>
              <a:rPr lang="en-US" sz="1600" b="1" i="1" dirty="0"/>
              <a:t>(104th Engineer Regiment)</a:t>
            </a:r>
          </a:p>
          <a:p>
            <a:pPr algn="ctr"/>
            <a:r>
              <a:rPr lang="en-US" sz="1600" b="1" i="1" dirty="0"/>
              <a:t>(104th Field Signal Battalion)</a:t>
            </a:r>
          </a:p>
          <a:p>
            <a:pPr algn="ctr"/>
            <a:r>
              <a:rPr lang="en-US" sz="1600" b="1" i="1" dirty="0"/>
              <a:t>(Headquarters Troop, 29th Division)</a:t>
            </a:r>
          </a:p>
          <a:p>
            <a:pPr algn="ctr"/>
            <a:r>
              <a:rPr lang="en-US" sz="1600" b="1" i="1" u="sng" dirty="0"/>
              <a:t>104th Train Headquarters and Military Police </a:t>
            </a:r>
          </a:p>
          <a:p>
            <a:pPr algn="ctr"/>
            <a:r>
              <a:rPr lang="en-US" sz="1600" dirty="0"/>
              <a:t>104th Ammunition Train</a:t>
            </a:r>
          </a:p>
          <a:p>
            <a:pPr algn="ctr"/>
            <a:r>
              <a:rPr lang="en-US" sz="1600" dirty="0"/>
              <a:t>104th Supply Train</a:t>
            </a:r>
          </a:p>
          <a:p>
            <a:pPr algn="ctr"/>
            <a:r>
              <a:rPr lang="en-US" sz="1600" dirty="0"/>
              <a:t>104th Engineer Train</a:t>
            </a:r>
          </a:p>
          <a:p>
            <a:pPr algn="ctr"/>
            <a:r>
              <a:rPr lang="en-US" sz="1600" dirty="0"/>
              <a:t>104th Sanitary Train </a:t>
            </a:r>
          </a:p>
          <a:p>
            <a:pPr algn="ctr"/>
            <a:r>
              <a:rPr lang="en-US" sz="1600" dirty="0"/>
              <a:t>113th, 114th, 115th, and 116th Ambulance Companies and Field Hospitals</a:t>
            </a:r>
          </a:p>
        </p:txBody>
      </p:sp>
    </p:spTree>
    <p:extLst>
      <p:ext uri="{BB962C8B-B14F-4D97-AF65-F5344CB8AC3E}">
        <p14:creationId xmlns:p14="http://schemas.microsoft.com/office/powerpoint/2010/main" val="516071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C7351F-26C2-4ABC-909A-1D6A0160346D}"/>
              </a:ext>
            </a:extLst>
          </p:cNvPr>
          <p:cNvSpPr txBox="1"/>
          <p:nvPr/>
        </p:nvSpPr>
        <p:spPr>
          <a:xfrm>
            <a:off x="-172994" y="234776"/>
            <a:ext cx="12364994" cy="1015663"/>
          </a:xfrm>
          <a:prstGeom prst="rect">
            <a:avLst/>
          </a:prstGeom>
          <a:noFill/>
        </p:spPr>
        <p:txBody>
          <a:bodyPr wrap="square" rtlCol="0">
            <a:spAutoFit/>
          </a:bodyPr>
          <a:lstStyle/>
          <a:p>
            <a:pPr algn="ctr"/>
            <a:r>
              <a:rPr lang="en-US" sz="2400" b="1" dirty="0"/>
              <a:t>Enemy Forces Opposing the 29</a:t>
            </a:r>
            <a:r>
              <a:rPr lang="en-US" sz="2400" b="1" baseline="30000" dirty="0"/>
              <a:t>th</a:t>
            </a:r>
            <a:r>
              <a:rPr lang="en-US" sz="2400" b="1" dirty="0"/>
              <a:t> Division 8 OCT 1918</a:t>
            </a:r>
          </a:p>
          <a:p>
            <a:pPr algn="ctr"/>
            <a:endParaRPr lang="en-US" b="1" dirty="0"/>
          </a:p>
          <a:p>
            <a:endParaRPr lang="en-US" dirty="0"/>
          </a:p>
        </p:txBody>
      </p:sp>
      <p:graphicFrame>
        <p:nvGraphicFramePr>
          <p:cNvPr id="3" name="Table 2">
            <a:extLst>
              <a:ext uri="{FF2B5EF4-FFF2-40B4-BE49-F238E27FC236}">
                <a16:creationId xmlns:a16="http://schemas.microsoft.com/office/drawing/2014/main" id="{A21ED59A-5984-4F6F-A4B5-A6F01ACB866F}"/>
              </a:ext>
            </a:extLst>
          </p:cNvPr>
          <p:cNvGraphicFramePr>
            <a:graphicFrameLocks noGrp="1"/>
          </p:cNvGraphicFramePr>
          <p:nvPr>
            <p:extLst>
              <p:ext uri="{D42A27DB-BD31-4B8C-83A1-F6EECF244321}">
                <p14:modId xmlns:p14="http://schemas.microsoft.com/office/powerpoint/2010/main" val="1780004807"/>
              </p:ext>
            </p:extLst>
          </p:nvPr>
        </p:nvGraphicFramePr>
        <p:xfrm>
          <a:off x="-12357" y="1016224"/>
          <a:ext cx="12204361" cy="5072577"/>
        </p:xfrm>
        <a:graphic>
          <a:graphicData uri="http://schemas.openxmlformats.org/drawingml/2006/table">
            <a:tbl>
              <a:tblPr firstRow="1" bandRow="1">
                <a:tableStyleId>{5C22544A-7EE6-4342-B048-85BDC9FD1C3A}</a:tableStyleId>
              </a:tblPr>
              <a:tblGrid>
                <a:gridCol w="1754072">
                  <a:extLst>
                    <a:ext uri="{9D8B030D-6E8A-4147-A177-3AD203B41FA5}">
                      <a16:colId xmlns:a16="http://schemas.microsoft.com/office/drawing/2014/main" val="1511410245"/>
                    </a:ext>
                  </a:extLst>
                </a:gridCol>
                <a:gridCol w="1741715">
                  <a:extLst>
                    <a:ext uri="{9D8B030D-6E8A-4147-A177-3AD203B41FA5}">
                      <a16:colId xmlns:a16="http://schemas.microsoft.com/office/drawing/2014/main" val="3682344550"/>
                    </a:ext>
                  </a:extLst>
                </a:gridCol>
                <a:gridCol w="1741715">
                  <a:extLst>
                    <a:ext uri="{9D8B030D-6E8A-4147-A177-3AD203B41FA5}">
                      <a16:colId xmlns:a16="http://schemas.microsoft.com/office/drawing/2014/main" val="115696968"/>
                    </a:ext>
                  </a:extLst>
                </a:gridCol>
                <a:gridCol w="1741715">
                  <a:extLst>
                    <a:ext uri="{9D8B030D-6E8A-4147-A177-3AD203B41FA5}">
                      <a16:colId xmlns:a16="http://schemas.microsoft.com/office/drawing/2014/main" val="1437351145"/>
                    </a:ext>
                  </a:extLst>
                </a:gridCol>
                <a:gridCol w="2350135">
                  <a:extLst>
                    <a:ext uri="{9D8B030D-6E8A-4147-A177-3AD203B41FA5}">
                      <a16:colId xmlns:a16="http://schemas.microsoft.com/office/drawing/2014/main" val="2897281737"/>
                    </a:ext>
                  </a:extLst>
                </a:gridCol>
                <a:gridCol w="1618735">
                  <a:extLst>
                    <a:ext uri="{9D8B030D-6E8A-4147-A177-3AD203B41FA5}">
                      <a16:colId xmlns:a16="http://schemas.microsoft.com/office/drawing/2014/main" val="3550529905"/>
                    </a:ext>
                  </a:extLst>
                </a:gridCol>
                <a:gridCol w="1256274">
                  <a:extLst>
                    <a:ext uri="{9D8B030D-6E8A-4147-A177-3AD203B41FA5}">
                      <a16:colId xmlns:a16="http://schemas.microsoft.com/office/drawing/2014/main" val="3369630790"/>
                    </a:ext>
                  </a:extLst>
                </a:gridCol>
              </a:tblGrid>
              <a:tr h="774897">
                <a:tc>
                  <a:txBody>
                    <a:bodyPr/>
                    <a:lstStyle/>
                    <a:p>
                      <a:pPr algn="ctr"/>
                      <a:r>
                        <a:rPr lang="en-US" sz="1800" b="1" i="0" u="none" strike="noStrike" kern="1200" dirty="0">
                          <a:solidFill>
                            <a:schemeClr val="accent2"/>
                          </a:solidFill>
                          <a:effectLst/>
                          <a:latin typeface="+mn-lt"/>
                          <a:ea typeface="+mn-ea"/>
                          <a:cs typeface="+mn-cs"/>
                        </a:rPr>
                        <a:t>Division No.</a:t>
                      </a:r>
                      <a:endParaRPr lang="en-US" b="1" dirty="0">
                        <a:solidFill>
                          <a:schemeClr val="accent2"/>
                        </a:solidFill>
                      </a:endParaRPr>
                    </a:p>
                  </a:txBody>
                  <a:tcPr>
                    <a:solidFill>
                      <a:schemeClr val="accent2">
                        <a:lumMod val="40000"/>
                        <a:lumOff val="60000"/>
                      </a:schemeClr>
                    </a:solidFill>
                  </a:tcPr>
                </a:tc>
                <a:tc>
                  <a:txBody>
                    <a:bodyPr/>
                    <a:lstStyle/>
                    <a:p>
                      <a:pPr algn="ctr"/>
                      <a:r>
                        <a:rPr lang="en-US" sz="1800" b="1" i="0" u="none" strike="noStrike" kern="1200" dirty="0">
                          <a:solidFill>
                            <a:schemeClr val="accent2"/>
                          </a:solidFill>
                          <a:effectLst/>
                          <a:latin typeface="+mn-lt"/>
                          <a:ea typeface="+mn-ea"/>
                          <a:cs typeface="+mn-cs"/>
                        </a:rPr>
                        <a:t>Brigades</a:t>
                      </a:r>
                      <a:endParaRPr lang="en-US" b="1" dirty="0">
                        <a:solidFill>
                          <a:schemeClr val="accent2"/>
                        </a:solidFill>
                      </a:endParaRPr>
                    </a:p>
                  </a:txBody>
                  <a:tcPr>
                    <a:solidFill>
                      <a:schemeClr val="accent2">
                        <a:lumMod val="40000"/>
                        <a:lumOff val="60000"/>
                      </a:schemeClr>
                    </a:solidFill>
                  </a:tcPr>
                </a:tc>
                <a:tc>
                  <a:txBody>
                    <a:bodyPr/>
                    <a:lstStyle/>
                    <a:p>
                      <a:pPr algn="ctr"/>
                      <a:r>
                        <a:rPr lang="en-US" b="1" dirty="0">
                          <a:solidFill>
                            <a:schemeClr val="accent2"/>
                          </a:solidFill>
                        </a:rPr>
                        <a:t>Infantry</a:t>
                      </a:r>
                    </a:p>
                  </a:txBody>
                  <a:tcPr>
                    <a:solidFill>
                      <a:schemeClr val="accent2">
                        <a:lumMod val="40000"/>
                        <a:lumOff val="60000"/>
                      </a:schemeClr>
                    </a:solidFill>
                  </a:tcPr>
                </a:tc>
                <a:tc>
                  <a:txBody>
                    <a:bodyPr/>
                    <a:lstStyle/>
                    <a:p>
                      <a:pPr algn="ctr"/>
                      <a:r>
                        <a:rPr lang="en-US" sz="1800" b="1" i="0" u="none" strike="noStrike" kern="1200" dirty="0">
                          <a:solidFill>
                            <a:schemeClr val="accent2"/>
                          </a:solidFill>
                          <a:effectLst/>
                          <a:latin typeface="+mn-lt"/>
                          <a:ea typeface="+mn-ea"/>
                          <a:cs typeface="+mn-cs"/>
                        </a:rPr>
                        <a:t>Field Artillery</a:t>
                      </a:r>
                      <a:endParaRPr lang="en-US" b="1" dirty="0">
                        <a:solidFill>
                          <a:schemeClr val="accent2"/>
                        </a:solidFill>
                      </a:endParaRPr>
                    </a:p>
                  </a:txBody>
                  <a:tcPr>
                    <a:solidFill>
                      <a:schemeClr val="accent2">
                        <a:lumMod val="40000"/>
                        <a:lumOff val="60000"/>
                      </a:schemeClr>
                    </a:solidFill>
                  </a:tcPr>
                </a:tc>
                <a:tc>
                  <a:txBody>
                    <a:bodyPr/>
                    <a:lstStyle/>
                    <a:p>
                      <a:pPr algn="ctr"/>
                      <a:r>
                        <a:rPr lang="en-US" b="1" dirty="0">
                          <a:solidFill>
                            <a:schemeClr val="accent2"/>
                          </a:solidFill>
                        </a:rPr>
                        <a:t>Divisional Cavalry &amp; Technical Troops</a:t>
                      </a:r>
                    </a:p>
                  </a:txBody>
                  <a:tcPr anchor="ctr">
                    <a:solidFill>
                      <a:schemeClr val="accent2">
                        <a:lumMod val="40000"/>
                        <a:lumOff val="60000"/>
                      </a:schemeClr>
                    </a:solidFill>
                  </a:tcPr>
                </a:tc>
                <a:tc>
                  <a:txBody>
                    <a:bodyPr/>
                    <a:lstStyle/>
                    <a:p>
                      <a:pPr algn="ctr"/>
                      <a:r>
                        <a:rPr lang="en-US" sz="1800" b="1" i="0" u="none" strike="noStrike" kern="1200" dirty="0">
                          <a:solidFill>
                            <a:schemeClr val="accent2"/>
                          </a:solidFill>
                          <a:effectLst/>
                          <a:latin typeface="+mn-lt"/>
                          <a:ea typeface="+mn-ea"/>
                          <a:cs typeface="+mn-cs"/>
                        </a:rPr>
                        <a:t>Army &amp; Corps Subordination</a:t>
                      </a:r>
                      <a:endParaRPr lang="en-US" b="1" dirty="0">
                        <a:solidFill>
                          <a:schemeClr val="accent2"/>
                        </a:solidFill>
                      </a:endParaRPr>
                    </a:p>
                  </a:txBody>
                  <a:tcPr anchor="ctr">
                    <a:solidFill>
                      <a:schemeClr val="accent2">
                        <a:lumMod val="40000"/>
                        <a:lumOff val="60000"/>
                      </a:schemeClr>
                    </a:solidFill>
                  </a:tcPr>
                </a:tc>
                <a:tc>
                  <a:txBody>
                    <a:bodyPr/>
                    <a:lstStyle/>
                    <a:p>
                      <a:pPr algn="ctr"/>
                      <a:r>
                        <a:rPr lang="en-US" sz="1800" b="1" i="0" u="none" strike="noStrike" kern="1200" dirty="0">
                          <a:solidFill>
                            <a:schemeClr val="accent2"/>
                          </a:solidFill>
                          <a:effectLst/>
                          <a:latin typeface="+mn-lt"/>
                          <a:ea typeface="+mn-ea"/>
                          <a:cs typeface="+mn-cs"/>
                        </a:rPr>
                        <a:t>Remarks</a:t>
                      </a:r>
                      <a:endParaRPr lang="en-US" b="1" dirty="0">
                        <a:solidFill>
                          <a:schemeClr val="accent2"/>
                        </a:solidFill>
                      </a:endParaRPr>
                    </a:p>
                  </a:txBody>
                  <a:tcPr>
                    <a:solidFill>
                      <a:schemeClr val="accent2">
                        <a:lumMod val="40000"/>
                        <a:lumOff val="60000"/>
                      </a:schemeClr>
                    </a:solidFill>
                  </a:tcPr>
                </a:tc>
                <a:extLst>
                  <a:ext uri="{0D108BD9-81ED-4DB2-BD59-A6C34878D82A}">
                    <a16:rowId xmlns:a16="http://schemas.microsoft.com/office/drawing/2014/main" val="2669224219"/>
                  </a:ext>
                </a:extLst>
              </a:tr>
              <a:tr h="14390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u="sng" dirty="0"/>
                        <a:t>1</a:t>
                      </a:r>
                      <a:r>
                        <a:rPr lang="en-US" b="1" u="sng" baseline="30000" dirty="0"/>
                        <a:t>st</a:t>
                      </a:r>
                      <a:r>
                        <a:rPr lang="en-US" b="1" u="sng" dirty="0"/>
                        <a:t> Division Austro-Hungarian, Kaiser and Kaiser (KuK)</a:t>
                      </a:r>
                    </a:p>
                    <a:p>
                      <a:pPr algn="ctr"/>
                      <a:r>
                        <a:rPr lang="en-US" b="0" dirty="0"/>
                        <a:t>(Joseph Metzger)</a:t>
                      </a:r>
                    </a:p>
                  </a:txBody>
                  <a:tcPr>
                    <a:solidFill>
                      <a:schemeClr val="accent2">
                        <a:lumMod val="40000"/>
                        <a:lumOff val="60000"/>
                      </a:schemeClr>
                    </a:solidFill>
                  </a:tcPr>
                </a:tc>
                <a:tc>
                  <a:txBody>
                    <a:bodyPr/>
                    <a:lstStyle/>
                    <a:p>
                      <a:pPr algn="ctr"/>
                      <a:r>
                        <a:rPr lang="en-US" dirty="0"/>
                        <a:t>1</a:t>
                      </a:r>
                      <a:r>
                        <a:rPr lang="en-US" baseline="30000" dirty="0"/>
                        <a:t>st</a:t>
                      </a:r>
                      <a:r>
                        <a:rPr lang="en-US" dirty="0"/>
                        <a:t> Brigade</a:t>
                      </a:r>
                    </a:p>
                  </a:txBody>
                  <a:tcP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dirty="0">
                          <a:solidFill>
                            <a:schemeClr val="dk1"/>
                          </a:solidFill>
                          <a:effectLst/>
                          <a:latin typeface="+mn-lt"/>
                          <a:ea typeface="+mn-ea"/>
                          <a:cs typeface="+mn-cs"/>
                        </a:rPr>
                        <a:t>IR.5(3)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dirty="0">
                          <a:solidFill>
                            <a:schemeClr val="dk1"/>
                          </a:solidFill>
                          <a:effectLst/>
                          <a:latin typeface="+mn-lt"/>
                          <a:ea typeface="+mn-ea"/>
                          <a:cs typeface="+mn-cs"/>
                        </a:rPr>
                        <a:t>IR.61 (IV/43, II/61, III/61)</a:t>
                      </a:r>
                    </a:p>
                    <a:p>
                      <a:pPr algn="ctr"/>
                      <a:endParaRPr lang="en-US" dirty="0"/>
                    </a:p>
                  </a:txBody>
                  <a:tcPr>
                    <a:solidFill>
                      <a:schemeClr val="accent2">
                        <a:lumMod val="40000"/>
                        <a:lumOff val="60000"/>
                      </a:schemeClr>
                    </a:solidFill>
                  </a:tcPr>
                </a:tc>
                <a:tc>
                  <a:txBody>
                    <a:bodyPr/>
                    <a:lstStyle/>
                    <a:p>
                      <a:pPr algn="ctr"/>
                      <a:r>
                        <a:rPr lang="en-US" sz="1800" b="0" i="0" u="none" strike="noStrike" kern="1200" dirty="0">
                          <a:solidFill>
                            <a:schemeClr val="dk1"/>
                          </a:solidFill>
                          <a:effectLst/>
                          <a:latin typeface="+mn-lt"/>
                          <a:ea typeface="+mn-ea"/>
                          <a:cs typeface="+mn-cs"/>
                        </a:rPr>
                        <a:t>1.FABrig.</a:t>
                      </a:r>
                      <a:endParaRPr lang="en-US" dirty="0"/>
                    </a:p>
                  </a:txBody>
                  <a:tcP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0" i="0" u="none" strike="noStrike" kern="1200" dirty="0">
                          <a:solidFill>
                            <a:schemeClr val="dk1"/>
                          </a:solidFill>
                          <a:effectLst/>
                          <a:latin typeface="+mn-lt"/>
                          <a:ea typeface="+mn-ea"/>
                          <a:cs typeface="+mn-cs"/>
                        </a:rPr>
                        <a:t>5.Schwd. HHR.10 1./SB.1</a:t>
                      </a:r>
                    </a:p>
                    <a:p>
                      <a:pPr algn="ctr"/>
                      <a:endParaRPr lang="en-US" dirty="0"/>
                    </a:p>
                  </a:txBody>
                  <a:tcP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10.Armee Gruppe EH. Peter Ferdinand</a:t>
                      </a:r>
                    </a:p>
                    <a:p>
                      <a:pPr algn="ctr"/>
                      <a:endParaRPr lang="en-US" dirty="0"/>
                    </a:p>
                  </a:txBody>
                  <a:tcPr>
                    <a:solidFill>
                      <a:schemeClr val="accent2">
                        <a:lumMod val="40000"/>
                        <a:lumOff val="60000"/>
                      </a:schemeClr>
                    </a:solidFill>
                  </a:tcPr>
                </a:tc>
                <a:tc>
                  <a:txBody>
                    <a:bodyPr/>
                    <a:lstStyle/>
                    <a:p>
                      <a:pPr algn="ctr"/>
                      <a:r>
                        <a:rPr lang="en-US" sz="1800" b="0" i="0" u="none" strike="noStrike" kern="1200" dirty="0">
                          <a:solidFill>
                            <a:schemeClr val="dk1"/>
                          </a:solidFill>
                          <a:effectLst/>
                          <a:latin typeface="+mn-lt"/>
                          <a:ea typeface="+mn-ea"/>
                          <a:cs typeface="+mn-cs"/>
                        </a:rPr>
                        <a:t>Artillery Brigade with 55.ID</a:t>
                      </a:r>
                      <a:endParaRPr lang="en-US" dirty="0"/>
                    </a:p>
                  </a:txBody>
                  <a:tcPr>
                    <a:solidFill>
                      <a:schemeClr val="accent2">
                        <a:lumMod val="40000"/>
                        <a:lumOff val="60000"/>
                      </a:schemeClr>
                    </a:solidFill>
                  </a:tcPr>
                </a:tc>
                <a:extLst>
                  <a:ext uri="{0D108BD9-81ED-4DB2-BD59-A6C34878D82A}">
                    <a16:rowId xmlns:a16="http://schemas.microsoft.com/office/drawing/2014/main" val="1542117523"/>
                  </a:ext>
                </a:extLst>
              </a:tr>
              <a:tr h="1106996">
                <a:tc>
                  <a:txBody>
                    <a:bodyPr/>
                    <a:lstStyle/>
                    <a:p>
                      <a:pPr algn="ctr"/>
                      <a:r>
                        <a:rPr lang="en-US" b="1" dirty="0"/>
                        <a:t>…</a:t>
                      </a:r>
                    </a:p>
                  </a:txBody>
                  <a:tcPr>
                    <a:solidFill>
                      <a:schemeClr val="accent2">
                        <a:lumMod val="40000"/>
                        <a:lumOff val="60000"/>
                      </a:schemeClr>
                    </a:solidFill>
                  </a:tcPr>
                </a:tc>
                <a:tc>
                  <a:txBody>
                    <a:bodyPr/>
                    <a:lstStyle/>
                    <a:p>
                      <a:pPr algn="ctr"/>
                      <a:r>
                        <a:rPr lang="en-US" dirty="0"/>
                        <a:t>2</a:t>
                      </a:r>
                      <a:r>
                        <a:rPr lang="en-US" baseline="30000" dirty="0"/>
                        <a:t>nd</a:t>
                      </a:r>
                      <a:r>
                        <a:rPr lang="en-US" dirty="0"/>
                        <a:t> Brigade</a:t>
                      </a:r>
                    </a:p>
                  </a:txBody>
                  <a:tcP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IR.112 (V/71, II/72, III/71), FJB.17, 25, 31</a:t>
                      </a:r>
                    </a:p>
                    <a:p>
                      <a:pPr algn="ctr"/>
                      <a:endParaRPr lang="en-US" dirty="0"/>
                    </a:p>
                  </a:txBody>
                  <a:tcPr anchor="ctr">
                    <a:solidFill>
                      <a:schemeClr val="accent2">
                        <a:lumMod val="40000"/>
                        <a:lumOff val="60000"/>
                      </a:schemeClr>
                    </a:solidFill>
                  </a:tcPr>
                </a:tc>
                <a:tc>
                  <a:txBody>
                    <a:bodyPr/>
                    <a:lstStyle/>
                    <a:p>
                      <a:pPr algn="ctr"/>
                      <a:r>
                        <a:rPr lang="en-US" sz="1800" b="0" i="0" u="none" strike="noStrike" kern="1200" dirty="0">
                          <a:solidFill>
                            <a:schemeClr val="dk1"/>
                          </a:solidFill>
                          <a:effectLst/>
                          <a:latin typeface="+mn-lt"/>
                          <a:ea typeface="+mn-ea"/>
                          <a:cs typeface="+mn-cs"/>
                        </a:rPr>
                        <a:t>2.FABrig.</a:t>
                      </a:r>
                      <a:endParaRPr lang="en-US" dirty="0"/>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0" i="0" u="none" strike="noStrike" kern="1200" dirty="0">
                          <a:solidFill>
                            <a:schemeClr val="dk1"/>
                          </a:solidFill>
                          <a:effectLst/>
                          <a:latin typeface="+mn-lt"/>
                          <a:ea typeface="+mn-ea"/>
                          <a:cs typeface="+mn-cs"/>
                        </a:rPr>
                        <a:t>5.Schwd. rt.SchR.3 1./SB.2</a:t>
                      </a:r>
                    </a:p>
                    <a:p>
                      <a:pPr algn="ctr"/>
                      <a:endParaRPr lang="en-US" dirty="0"/>
                    </a:p>
                  </a:txBody>
                  <a:tcPr>
                    <a:solidFill>
                      <a:schemeClr val="accent2">
                        <a:lumMod val="40000"/>
                        <a:lumOff val="60000"/>
                      </a:schemeClr>
                    </a:solidFill>
                  </a:tcPr>
                </a:tc>
                <a:tc>
                  <a:txBody>
                    <a:bodyPr/>
                    <a:lstStyle/>
                    <a:p>
                      <a:pPr algn="ctr"/>
                      <a:r>
                        <a:rPr lang="en-US" sz="1800" b="0" i="0" u="none" strike="noStrike" kern="1200" dirty="0">
                          <a:solidFill>
                            <a:schemeClr val="dk1"/>
                          </a:solidFill>
                          <a:effectLst/>
                          <a:latin typeface="+mn-lt"/>
                          <a:ea typeface="+mn-ea"/>
                          <a:cs typeface="+mn-cs"/>
                        </a:rPr>
                        <a:t>GenKmdo.4</a:t>
                      </a:r>
                      <a:endParaRPr lang="en-US" dirty="0"/>
                    </a:p>
                  </a:txBody>
                  <a:tcP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FJB.29 assisting in the rear area. Artillery Brigade with 6.ID</a:t>
                      </a:r>
                    </a:p>
                    <a:p>
                      <a:pPr algn="ctr"/>
                      <a:endParaRPr lang="en-US" dirty="0"/>
                    </a:p>
                  </a:txBody>
                  <a:tcPr>
                    <a:solidFill>
                      <a:schemeClr val="accent2">
                        <a:lumMod val="40000"/>
                        <a:lumOff val="60000"/>
                      </a:schemeClr>
                    </a:solidFill>
                  </a:tcPr>
                </a:tc>
                <a:extLst>
                  <a:ext uri="{0D108BD9-81ED-4DB2-BD59-A6C34878D82A}">
                    <a16:rowId xmlns:a16="http://schemas.microsoft.com/office/drawing/2014/main" val="997354008"/>
                  </a:ext>
                </a:extLst>
              </a:tr>
            </a:tbl>
          </a:graphicData>
        </a:graphic>
      </p:graphicFrame>
    </p:spTree>
    <p:extLst>
      <p:ext uri="{BB962C8B-B14F-4D97-AF65-F5344CB8AC3E}">
        <p14:creationId xmlns:p14="http://schemas.microsoft.com/office/powerpoint/2010/main" val="2959164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287"/>
            <a:ext cx="6096000" cy="1754326"/>
          </a:xfrm>
          <a:prstGeom prst="rect">
            <a:avLst/>
          </a:prstGeom>
        </p:spPr>
        <p:txBody>
          <a:bodyPr>
            <a:spAutoFit/>
          </a:bodyPr>
          <a:lstStyle/>
          <a:p>
            <a:r>
              <a:rPr lang="en-US" b="1" dirty="0"/>
              <a:t>k.u.k. Moravian Field Jäger Battalion Nr. 17</a:t>
            </a:r>
          </a:p>
          <a:p>
            <a:r>
              <a:rPr lang="en-US" dirty="0"/>
              <a:t>Raised: 1849 – III. Army Corps – 6th Infantry Division – 12th Infantry Brigade </a:t>
            </a:r>
            <a:br>
              <a:rPr lang="en-US" dirty="0"/>
            </a:br>
            <a:r>
              <a:rPr lang="en-US" dirty="0"/>
              <a:t>Ethnicity: </a:t>
            </a:r>
            <a:r>
              <a:rPr lang="en-US" b="1" dirty="0"/>
              <a:t>63% Czech; 36% German; 1% Other </a:t>
            </a:r>
            <a:br>
              <a:rPr lang="en-US" dirty="0"/>
            </a:br>
            <a:r>
              <a:rPr lang="en-US" dirty="0"/>
              <a:t>Recruitment District: </a:t>
            </a:r>
            <a:r>
              <a:rPr lang="en-US" dirty="0">
                <a:hlinkClick r:id="rId2"/>
              </a:rPr>
              <a:t>Brno </a:t>
            </a:r>
            <a:br>
              <a:rPr lang="en-US" dirty="0"/>
            </a:br>
            <a:r>
              <a:rPr lang="en-US" dirty="0"/>
              <a:t>Garrison: </a:t>
            </a:r>
            <a:r>
              <a:rPr lang="en-US" dirty="0">
                <a:hlinkClick r:id="rId3"/>
              </a:rPr>
              <a:t>Judenburg </a:t>
            </a:r>
            <a:endParaRPr lang="en-US" dirty="0"/>
          </a:p>
        </p:txBody>
      </p:sp>
      <p:sp>
        <p:nvSpPr>
          <p:cNvPr id="3" name="Rectangle 2"/>
          <p:cNvSpPr/>
          <p:nvPr/>
        </p:nvSpPr>
        <p:spPr>
          <a:xfrm>
            <a:off x="3048000" y="4819665"/>
            <a:ext cx="6096000" cy="2031325"/>
          </a:xfrm>
          <a:prstGeom prst="rect">
            <a:avLst/>
          </a:prstGeom>
        </p:spPr>
        <p:txBody>
          <a:bodyPr>
            <a:spAutoFit/>
          </a:bodyPr>
          <a:lstStyle/>
          <a:p>
            <a:r>
              <a:rPr lang="en-US" b="1" dirty="0"/>
              <a:t>k.u.k. Moravian Field Jäger Battalion Nr. 25</a:t>
            </a:r>
          </a:p>
          <a:p>
            <a:r>
              <a:rPr lang="en-US" dirty="0"/>
              <a:t>Raised: 1849 – II. Army Corps – 25th Infantry Division – 49th Infantry Brigade </a:t>
            </a:r>
            <a:br>
              <a:rPr lang="en-US" dirty="0"/>
            </a:br>
            <a:r>
              <a:rPr lang="en-US" dirty="0"/>
              <a:t>Ethnicity: </a:t>
            </a:r>
            <a:r>
              <a:rPr lang="en-US" b="1" dirty="0"/>
              <a:t>75% Czech; 22% German; 3% Other </a:t>
            </a:r>
            <a:br>
              <a:rPr lang="en-US" dirty="0"/>
            </a:br>
            <a:r>
              <a:rPr lang="en-US" dirty="0"/>
              <a:t>Recruitment District: </a:t>
            </a:r>
            <a:r>
              <a:rPr lang="en-US" dirty="0">
                <a:hlinkClick r:id="rId2"/>
              </a:rPr>
              <a:t>Brno </a:t>
            </a:r>
            <a:br>
              <a:rPr lang="en-US" dirty="0"/>
            </a:br>
            <a:r>
              <a:rPr lang="en-US" dirty="0"/>
              <a:t>Garrison: </a:t>
            </a:r>
            <a:r>
              <a:rPr lang="en-US" dirty="0">
                <a:hlinkClick r:id="rId4"/>
              </a:rPr>
              <a:t>Vienna</a:t>
            </a:r>
            <a:br>
              <a:rPr lang="en-US" dirty="0"/>
            </a:br>
            <a:r>
              <a:rPr lang="en-US" dirty="0"/>
              <a:t>Commandant: Oberstleutnant Arnold Barwick</a:t>
            </a:r>
          </a:p>
        </p:txBody>
      </p:sp>
      <p:sp>
        <p:nvSpPr>
          <p:cNvPr id="4" name="TextBox 3"/>
          <p:cNvSpPr txBox="1"/>
          <p:nvPr/>
        </p:nvSpPr>
        <p:spPr>
          <a:xfrm>
            <a:off x="3048000" y="1876931"/>
            <a:ext cx="4267200" cy="369332"/>
          </a:xfrm>
          <a:prstGeom prst="rect">
            <a:avLst/>
          </a:prstGeom>
          <a:noFill/>
        </p:spPr>
        <p:txBody>
          <a:bodyPr wrap="square" rtlCol="0">
            <a:spAutoFit/>
          </a:bodyPr>
          <a:lstStyle/>
          <a:p>
            <a:r>
              <a:rPr lang="en-US" b="1" dirty="0">
                <a:solidFill>
                  <a:srgbClr val="FF0000"/>
                </a:solidFill>
              </a:rPr>
              <a:t>k.u.k. Infantry Regiment 61 (Hungarian)</a:t>
            </a:r>
          </a:p>
        </p:txBody>
      </p:sp>
      <p:sp>
        <p:nvSpPr>
          <p:cNvPr id="5" name="TextBox 4"/>
          <p:cNvSpPr txBox="1"/>
          <p:nvPr/>
        </p:nvSpPr>
        <p:spPr>
          <a:xfrm>
            <a:off x="3048000" y="1263319"/>
            <a:ext cx="6565232" cy="369332"/>
          </a:xfrm>
          <a:prstGeom prst="rect">
            <a:avLst/>
          </a:prstGeom>
          <a:noFill/>
        </p:spPr>
        <p:txBody>
          <a:bodyPr wrap="square" rtlCol="0">
            <a:spAutoFit/>
          </a:bodyPr>
          <a:lstStyle/>
          <a:p>
            <a:r>
              <a:rPr lang="en-US" b="1" dirty="0">
                <a:solidFill>
                  <a:srgbClr val="FF0000"/>
                </a:solidFill>
              </a:rPr>
              <a:t>K.u.k. Infantry Regiment 112 (Slovakian and Hungarian)</a:t>
            </a:r>
          </a:p>
        </p:txBody>
      </p:sp>
      <p:sp>
        <p:nvSpPr>
          <p:cNvPr id="6" name="TextBox 5"/>
          <p:cNvSpPr txBox="1"/>
          <p:nvPr/>
        </p:nvSpPr>
        <p:spPr>
          <a:xfrm>
            <a:off x="0" y="96246"/>
            <a:ext cx="12192000" cy="646331"/>
          </a:xfrm>
          <a:prstGeom prst="rect">
            <a:avLst/>
          </a:prstGeom>
          <a:noFill/>
        </p:spPr>
        <p:txBody>
          <a:bodyPr wrap="square" rtlCol="0">
            <a:spAutoFit/>
          </a:bodyPr>
          <a:lstStyle/>
          <a:p>
            <a:pPr algn="ctr"/>
            <a:r>
              <a:rPr lang="en-US" sz="3600" b="1" dirty="0"/>
              <a:t>Ethnic Makeup of Units Facing the 29</a:t>
            </a:r>
            <a:r>
              <a:rPr lang="en-US" sz="3600" b="1" baseline="30000" dirty="0"/>
              <a:t>th</a:t>
            </a:r>
            <a:r>
              <a:rPr lang="en-US" sz="3600" b="1" dirty="0"/>
              <a:t> Division</a:t>
            </a:r>
          </a:p>
        </p:txBody>
      </p:sp>
      <p:sp>
        <p:nvSpPr>
          <p:cNvPr id="7" name="TextBox 6"/>
          <p:cNvSpPr txBox="1"/>
          <p:nvPr/>
        </p:nvSpPr>
        <p:spPr>
          <a:xfrm>
            <a:off x="0" y="733923"/>
            <a:ext cx="12191999" cy="400110"/>
          </a:xfrm>
          <a:prstGeom prst="rect">
            <a:avLst/>
          </a:prstGeom>
          <a:noFill/>
        </p:spPr>
        <p:txBody>
          <a:bodyPr wrap="square" rtlCol="0">
            <a:spAutoFit/>
          </a:bodyPr>
          <a:lstStyle/>
          <a:p>
            <a:r>
              <a:rPr lang="en-US" b="1" dirty="0"/>
              <a:t>			      </a:t>
            </a:r>
            <a:r>
              <a:rPr lang="en-US" sz="2000" b="1" u="sng" dirty="0">
                <a:solidFill>
                  <a:schemeClr val="accent1"/>
                </a:solidFill>
              </a:rPr>
              <a:t>Units Directly facing the VANG 116</a:t>
            </a:r>
            <a:r>
              <a:rPr lang="en-US" sz="2000" b="1" u="sng" baseline="30000" dirty="0">
                <a:solidFill>
                  <a:schemeClr val="accent1"/>
                </a:solidFill>
              </a:rPr>
              <a:t>th</a:t>
            </a:r>
            <a:r>
              <a:rPr lang="en-US" sz="2000" b="1" u="sng" dirty="0">
                <a:solidFill>
                  <a:schemeClr val="accent1"/>
                </a:solidFill>
              </a:rPr>
              <a:t> INF REGT:</a:t>
            </a:r>
          </a:p>
        </p:txBody>
      </p:sp>
      <p:sp>
        <p:nvSpPr>
          <p:cNvPr id="8" name="TextBox 7"/>
          <p:cNvSpPr txBox="1"/>
          <p:nvPr/>
        </p:nvSpPr>
        <p:spPr>
          <a:xfrm>
            <a:off x="300789" y="2594810"/>
            <a:ext cx="12043610" cy="400110"/>
          </a:xfrm>
          <a:prstGeom prst="rect">
            <a:avLst/>
          </a:prstGeom>
          <a:noFill/>
        </p:spPr>
        <p:txBody>
          <a:bodyPr wrap="square" rtlCol="0">
            <a:spAutoFit/>
          </a:bodyPr>
          <a:lstStyle/>
          <a:p>
            <a:r>
              <a:rPr lang="en-US" b="1" dirty="0"/>
              <a:t>			</a:t>
            </a:r>
            <a:r>
              <a:rPr lang="en-US" b="1" u="sng" dirty="0"/>
              <a:t>U</a:t>
            </a:r>
            <a:r>
              <a:rPr lang="en-US" sz="2000" b="1" u="sng" dirty="0"/>
              <a:t>nits on the Right Flank of the 29</a:t>
            </a:r>
            <a:r>
              <a:rPr lang="en-US" sz="2000" b="1" u="sng" baseline="30000" dirty="0"/>
              <a:t>th</a:t>
            </a:r>
            <a:r>
              <a:rPr lang="en-US" sz="2000" b="1" u="sng" dirty="0"/>
              <a:t> Division:</a:t>
            </a:r>
          </a:p>
        </p:txBody>
      </p:sp>
    </p:spTree>
    <p:extLst>
      <p:ext uri="{BB962C8B-B14F-4D97-AF65-F5344CB8AC3E}">
        <p14:creationId xmlns:p14="http://schemas.microsoft.com/office/powerpoint/2010/main" val="1510995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6722</TotalTime>
  <Words>2649</Words>
  <Application>Microsoft Office PowerPoint</Application>
  <PresentationFormat>Widescreen</PresentationFormat>
  <Paragraphs>201</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Courier New</vt:lpstr>
      <vt:lpstr>Office Theme</vt:lpstr>
      <vt:lpstr>Twenty Ninth Division</vt:lpstr>
      <vt:lpstr>World War 1 Overview</vt:lpstr>
      <vt:lpstr>Meuse-Argonne Overview</vt:lpstr>
      <vt:lpstr>PowerPoint Presentation</vt:lpstr>
      <vt:lpstr>PowerPoint Presentation</vt:lpstr>
      <vt:lpstr>Opposing Forces Overview 29th Division verses the Austro-Hungarian (KuK) 1st Division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ralph lovett</dc:creator>
  <cp:lastModifiedBy>ralph lovett</cp:lastModifiedBy>
  <cp:revision>130</cp:revision>
  <dcterms:created xsi:type="dcterms:W3CDTF">2018-08-18T14:24:50Z</dcterms:created>
  <dcterms:modified xsi:type="dcterms:W3CDTF">2018-09-12T23:59:28Z</dcterms:modified>
</cp:coreProperties>
</file>